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73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09" autoAdjust="0"/>
    <p:restoredTop sz="94662" autoAdjust="0"/>
  </p:normalViewPr>
  <p:slideViewPr>
    <p:cSldViewPr>
      <p:cViewPr varScale="1">
        <p:scale>
          <a:sx n="117" d="100"/>
          <a:sy n="117" d="100"/>
        </p:scale>
        <p:origin x="-14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6FA7-E9C5-4A87-BBEE-EC87C4D5843B}" type="datetimeFigureOut">
              <a:rPr lang="sk-SK" smtClean="0"/>
              <a:t>18.5.2014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562A-1ECE-431A-9728-0E7321FBD2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8116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6FA7-E9C5-4A87-BBEE-EC87C4D5843B}" type="datetimeFigureOut">
              <a:rPr lang="sk-SK" smtClean="0"/>
              <a:t>18.5.2014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562A-1ECE-431A-9728-0E7321FBD2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311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6FA7-E9C5-4A87-BBEE-EC87C4D5843B}" type="datetimeFigureOut">
              <a:rPr lang="sk-SK" smtClean="0"/>
              <a:t>18.5.2014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562A-1ECE-431A-9728-0E7321FBD2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528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6FA7-E9C5-4A87-BBEE-EC87C4D5843B}" type="datetimeFigureOut">
              <a:rPr lang="sk-SK" smtClean="0"/>
              <a:t>18.5.2014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562A-1ECE-431A-9728-0E7321FBD2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6343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6FA7-E9C5-4A87-BBEE-EC87C4D5843B}" type="datetimeFigureOut">
              <a:rPr lang="sk-SK" smtClean="0"/>
              <a:t>18.5.2014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562A-1ECE-431A-9728-0E7321FBD2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044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6FA7-E9C5-4A87-BBEE-EC87C4D5843B}" type="datetimeFigureOut">
              <a:rPr lang="sk-SK" smtClean="0"/>
              <a:t>18.5.2014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562A-1ECE-431A-9728-0E7321FBD2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243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6FA7-E9C5-4A87-BBEE-EC87C4D5843B}" type="datetimeFigureOut">
              <a:rPr lang="sk-SK" smtClean="0"/>
              <a:t>18.5.2014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562A-1ECE-431A-9728-0E7321FBD2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939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6FA7-E9C5-4A87-BBEE-EC87C4D5843B}" type="datetimeFigureOut">
              <a:rPr lang="sk-SK" smtClean="0"/>
              <a:t>18.5.2014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562A-1ECE-431A-9728-0E7321FBD2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212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6FA7-E9C5-4A87-BBEE-EC87C4D5843B}" type="datetimeFigureOut">
              <a:rPr lang="sk-SK" smtClean="0"/>
              <a:t>18.5.2014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562A-1ECE-431A-9728-0E7321FBD2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417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6FA7-E9C5-4A87-BBEE-EC87C4D5843B}" type="datetimeFigureOut">
              <a:rPr lang="sk-SK" smtClean="0"/>
              <a:t>18.5.2014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562A-1ECE-431A-9728-0E7321FBD2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770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6FA7-E9C5-4A87-BBEE-EC87C4D5843B}" type="datetimeFigureOut">
              <a:rPr lang="sk-SK" smtClean="0"/>
              <a:t>18.5.2014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562A-1ECE-431A-9728-0E7321FBD2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567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46FA7-E9C5-4A87-BBEE-EC87C4D5843B}" type="datetimeFigureOut">
              <a:rPr lang="sk-SK" smtClean="0"/>
              <a:t>18.5.2014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8562A-1ECE-431A-9728-0E7321FBD2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312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smtClean="0"/>
              <a:t>Láska, telo a sexualita podľa</a:t>
            </a:r>
            <a:endParaRPr lang="sk-SK" dirty="0"/>
          </a:p>
        </p:txBody>
      </p:sp>
      <p:pic>
        <p:nvPicPr>
          <p:cNvPr id="8" name="Zástupný symbol obsahu 7" descr="images (31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556791"/>
            <a:ext cx="5544616" cy="4579361"/>
          </a:xfrm>
        </p:spPr>
      </p:pic>
    </p:spTree>
    <p:extLst>
      <p:ext uri="{BB962C8B-B14F-4D97-AF65-F5344CB8AC3E}">
        <p14:creationId xmlns:p14="http://schemas.microsoft.com/office/powerpoint/2010/main" val="323630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sk-SK" dirty="0" smtClean="0"/>
              <a:t>Celibát &amp; snubný význam tela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„základný prvok </a:t>
            </a:r>
            <a:r>
              <a:rPr lang="sk-SK" dirty="0" err="1" smtClean="0"/>
              <a:t>ľuds</a:t>
            </a:r>
            <a:r>
              <a:rPr lang="sk-SK" dirty="0" smtClean="0"/>
              <a:t>. existencie vo svete“</a:t>
            </a:r>
          </a:p>
          <a:p>
            <a:pPr marL="0" indent="0">
              <a:buNone/>
            </a:pPr>
            <a:r>
              <a:rPr lang="sk-SK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</a:t>
            </a:r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smtClean="0"/>
              <a:t>druhých → </a:t>
            </a:r>
          </a:p>
          <a:p>
            <a:pPr marL="0" indent="0">
              <a:buNone/>
            </a:pPr>
            <a:r>
              <a:rPr lang="sk-SK" dirty="0"/>
              <a:t>→ NEBESKÉ </a:t>
            </a:r>
            <a:r>
              <a:rPr lang="sk-SK" dirty="0" smtClean="0"/>
              <a:t>KRÁĽOVSTVO</a:t>
            </a:r>
          </a:p>
          <a:p>
            <a:pPr marL="0" indent="0">
              <a:buNone/>
            </a:pPr>
            <a:r>
              <a:rPr lang="sk-SK" dirty="0" smtClean="0"/>
              <a:t>plodnosť pre každého (</a:t>
            </a:r>
            <a:r>
              <a:rPr lang="sk-SK" dirty="0" err="1" smtClean="0"/>
              <a:t>ppF</a:t>
            </a:r>
            <a:r>
              <a:rPr lang="sk-SK" dirty="0" smtClean="0"/>
              <a:t>)</a:t>
            </a:r>
          </a:p>
          <a:p>
            <a:pPr marL="0" indent="0">
              <a:buNone/>
            </a:pPr>
            <a:r>
              <a:rPr lang="sk-SK" dirty="0" smtClean="0"/>
              <a:t>sebadarovanie na ∆´ obraz: </a:t>
            </a:r>
          </a:p>
          <a:p>
            <a:pPr marL="0" indent="0">
              <a:buNone/>
            </a:pPr>
            <a:r>
              <a:rPr lang="sk-SK" dirty="0" smtClean="0"/>
              <a:t>S, B, V, P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70358"/>
            <a:ext cx="2679179" cy="402608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29" y="4671423"/>
            <a:ext cx="3043067" cy="202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1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sk-SK" dirty="0" smtClean="0"/>
              <a:t>Celibát &amp; manželstvo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2800" dirty="0" smtClean="0"/>
          </a:p>
          <a:p>
            <a:pPr marL="0" indent="0">
              <a:buNone/>
            </a:pPr>
            <a:r>
              <a:rPr lang="sk-SK" sz="2800" dirty="0" err="1" smtClean="0"/>
              <a:t>↘</a:t>
            </a:r>
            <a:r>
              <a:rPr lang="sk-SK" sz="2800" dirty="0" err="1" smtClean="0"/>
              <a:t>sexualita</a:t>
            </a:r>
            <a:r>
              <a:rPr lang="sk-SK" sz="2800" dirty="0" smtClean="0"/>
              <a:t>   →</a:t>
            </a:r>
          </a:p>
          <a:p>
            <a:pPr marL="0" indent="0">
              <a:buNone/>
            </a:pPr>
            <a:r>
              <a:rPr lang="sk-SK" sz="2800" dirty="0" smtClean="0"/>
              <a:t>rovnaký slovník rodinného &amp; </a:t>
            </a:r>
          </a:p>
          <a:p>
            <a:pPr marL="0" indent="0">
              <a:buNone/>
            </a:pPr>
            <a:r>
              <a:rPr lang="sk-SK" sz="2800" dirty="0"/>
              <a:t>&amp; zasväteného </a:t>
            </a:r>
            <a:r>
              <a:rPr lang="sk-SK" sz="2800" dirty="0" smtClean="0"/>
              <a:t>života</a:t>
            </a:r>
          </a:p>
          <a:p>
            <a:pPr marL="0" indent="0">
              <a:buNone/>
            </a:pPr>
            <a:r>
              <a:rPr lang="sk-SK" sz="2800" dirty="0" smtClean="0"/>
              <a:t>ženích, nevesta, </a:t>
            </a:r>
          </a:p>
          <a:p>
            <a:pPr marL="0" indent="0">
              <a:buNone/>
            </a:pPr>
            <a:r>
              <a:rPr lang="sk-SK" sz="2800" dirty="0" smtClean="0"/>
              <a:t>otec, matka, </a:t>
            </a:r>
          </a:p>
          <a:p>
            <a:pPr marL="0" indent="0">
              <a:buNone/>
            </a:pPr>
            <a:r>
              <a:rPr lang="sk-SK" sz="2800" dirty="0" smtClean="0"/>
              <a:t>brat, sestra</a:t>
            </a:r>
          </a:p>
          <a:p>
            <a:pPr marL="0" indent="0">
              <a:buNone/>
            </a:pPr>
            <a:endParaRPr lang="sk-SK" sz="2800" dirty="0"/>
          </a:p>
        </p:txBody>
      </p:sp>
      <p:sp>
        <p:nvSpPr>
          <p:cNvPr id="6" name="BlokTextu 5"/>
          <p:cNvSpPr txBox="1"/>
          <p:nvPr/>
        </p:nvSpPr>
        <p:spPr>
          <a:xfrm>
            <a:off x="2987824" y="2348880"/>
            <a:ext cx="4151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err="1"/>
              <a:t>↘manželstvo</a:t>
            </a:r>
            <a:r>
              <a:rPr lang="sk-SK" sz="2800" dirty="0"/>
              <a:t>, </a:t>
            </a:r>
            <a:r>
              <a:rPr lang="sk-SK" sz="2800" dirty="0" err="1"/>
              <a:t>↘panenstvo</a:t>
            </a:r>
            <a:endParaRPr lang="sk-SK" sz="2800" dirty="0"/>
          </a:p>
        </p:txBody>
      </p:sp>
      <p:sp>
        <p:nvSpPr>
          <p:cNvPr id="7" name="BlokTextu 6"/>
          <p:cNvSpPr txBox="1"/>
          <p:nvPr/>
        </p:nvSpPr>
        <p:spPr>
          <a:xfrm>
            <a:off x="7236296" y="2329716"/>
            <a:ext cx="1575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/>
              <a:t>←   LGBTI</a:t>
            </a: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162276"/>
            <a:ext cx="2664296" cy="3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6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sk-SK" dirty="0" smtClean="0"/>
              <a:t>Celibátne manželstvo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endParaRPr lang="sk-SK" dirty="0" smtClean="0"/>
          </a:p>
          <a:p>
            <a:r>
              <a:rPr lang="sk-SK" dirty="0" smtClean="0"/>
              <a:t>sobáš neba so zemou</a:t>
            </a:r>
          </a:p>
          <a:p>
            <a:r>
              <a:rPr lang="sk-SK" dirty="0" smtClean="0"/>
              <a:t>Slovo sa telom stalo</a:t>
            </a:r>
          </a:p>
          <a:p>
            <a:r>
              <a:rPr lang="sk-SK" dirty="0" smtClean="0"/>
              <a:t>nebo zostúpilo na zem</a:t>
            </a:r>
          </a:p>
          <a:p>
            <a:r>
              <a:rPr lang="sk-SK" dirty="0" smtClean="0"/>
              <a:t>žili sexualitu podľa</a:t>
            </a:r>
          </a:p>
          <a:p>
            <a:pPr marL="0" indent="0">
              <a:buNone/>
            </a:pPr>
            <a:r>
              <a:rPr lang="sk-SK" dirty="0" smtClean="0"/>
              <a:t>konečného zmyslu </a:t>
            </a:r>
          </a:p>
          <a:p>
            <a:pPr marL="0" indent="0">
              <a:buNone/>
            </a:pPr>
            <a:r>
              <a:rPr lang="sk-SK" dirty="0" smtClean="0"/>
              <a:t>úplného sebadarovania ∆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5504117" y="476672"/>
            <a:ext cx="3460371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sz="4400" dirty="0" smtClean="0"/>
              <a:t>Jozefa a Márie</a:t>
            </a:r>
            <a:endParaRPr lang="sk-SK" sz="4400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315" y="2060848"/>
            <a:ext cx="4353187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4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" t="16291" r="48832" b="14443"/>
          <a:stretch/>
        </p:blipFill>
        <p:spPr>
          <a:xfrm>
            <a:off x="452554" y="2255764"/>
            <a:ext cx="4089272" cy="3477492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2" t="14435" r="5661" b="14546"/>
          <a:stretch/>
        </p:blipFill>
        <p:spPr>
          <a:xfrm>
            <a:off x="5043054" y="2255764"/>
            <a:ext cx="3352801" cy="3477492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sk-SK" dirty="0" smtClean="0"/>
              <a:t>Single &amp; snubný význam tela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23528" y="1700808"/>
            <a:ext cx="4172272" cy="4536504"/>
          </a:xfrm>
        </p:spPr>
        <p:txBody>
          <a:bodyPr>
            <a:normAutofit/>
          </a:bodyPr>
          <a:lstStyle/>
          <a:p>
            <a:endParaRPr lang="sk-SK" dirty="0" smtClean="0"/>
          </a:p>
          <a:p>
            <a:r>
              <a:rPr lang="sk-SK" dirty="0" smtClean="0"/>
              <a:t>duchovná plodnosť</a:t>
            </a:r>
          </a:p>
          <a:p>
            <a:r>
              <a:rPr lang="sk-SK" dirty="0" smtClean="0"/>
              <a:t>byť pre </a:t>
            </a:r>
          </a:p>
          <a:p>
            <a:r>
              <a:rPr lang="sk-SK" dirty="0" smtClean="0"/>
              <a:t>nepodliehať tlaku</a:t>
            </a:r>
          </a:p>
          <a:p>
            <a:r>
              <a:rPr lang="sk-SK" dirty="0" smtClean="0"/>
              <a:t>využiť čas</a:t>
            </a:r>
          </a:p>
          <a:p>
            <a:r>
              <a:rPr lang="sk-SK" dirty="0" smtClean="0"/>
              <a:t>spoznávaj sa</a:t>
            </a:r>
          </a:p>
          <a:p>
            <a:r>
              <a:rPr lang="sk-SK" dirty="0"/>
              <a:t>žiť v pokoji (aj s ∆</a:t>
            </a:r>
            <a:r>
              <a:rPr lang="sk-SK" dirty="0" smtClean="0"/>
              <a:t>)</a:t>
            </a:r>
          </a:p>
          <a:p>
            <a:r>
              <a:rPr lang="sk-SK" dirty="0" smtClean="0"/>
              <a:t>dôveruj → riskuj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788024" y="2215405"/>
            <a:ext cx="3898776" cy="4237931"/>
          </a:xfrm>
        </p:spPr>
        <p:txBody>
          <a:bodyPr>
            <a:normAutofit/>
          </a:bodyPr>
          <a:lstStyle/>
          <a:p>
            <a:r>
              <a:rPr lang="sk-SK" dirty="0" err="1" smtClean="0"/>
              <a:t>careers</a:t>
            </a:r>
            <a:endParaRPr lang="sk-SK" dirty="0" smtClean="0"/>
          </a:p>
          <a:p>
            <a:r>
              <a:rPr lang="sk-SK" dirty="0" err="1" smtClean="0"/>
              <a:t>choices</a:t>
            </a:r>
            <a:r>
              <a:rPr lang="sk-SK" dirty="0" smtClean="0"/>
              <a:t> </a:t>
            </a:r>
          </a:p>
          <a:p>
            <a:r>
              <a:rPr lang="sk-SK" dirty="0" err="1" smtClean="0"/>
              <a:t>cows</a:t>
            </a:r>
            <a:endParaRPr lang="sk-SK" dirty="0" smtClean="0"/>
          </a:p>
          <a:p>
            <a:r>
              <a:rPr lang="sk-SK" dirty="0" err="1" smtClean="0"/>
              <a:t>comfort</a:t>
            </a:r>
            <a:endParaRPr lang="sk-SK" dirty="0" smtClean="0"/>
          </a:p>
          <a:p>
            <a:r>
              <a:rPr lang="sk-SK" dirty="0" err="1" smtClean="0"/>
              <a:t>culture</a:t>
            </a:r>
            <a:r>
              <a:rPr lang="sk-SK" dirty="0" smtClean="0"/>
              <a:t> (</a:t>
            </a:r>
            <a:r>
              <a:rPr lang="sk-SK" sz="2400" dirty="0" err="1" smtClean="0"/>
              <a:t>of</a:t>
            </a:r>
            <a:r>
              <a:rPr lang="sk-SK" sz="2400" dirty="0" smtClean="0"/>
              <a:t> </a:t>
            </a:r>
            <a:r>
              <a:rPr lang="sk-SK" sz="2400" dirty="0" err="1" smtClean="0"/>
              <a:t>individualism</a:t>
            </a:r>
            <a:r>
              <a:rPr lang="sk-SK" dirty="0" smtClean="0"/>
              <a:t>)</a:t>
            </a:r>
          </a:p>
          <a:p>
            <a:r>
              <a:rPr lang="sk-SK" dirty="0" err="1" smtClean="0"/>
              <a:t>counterfeits</a:t>
            </a:r>
            <a:endParaRPr lang="sk-SK" dirty="0" smtClean="0"/>
          </a:p>
          <a:p>
            <a:r>
              <a:rPr lang="sk-SK" dirty="0" err="1" smtClean="0"/>
              <a:t>contraception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7686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TT - rozdelenie.JPG"/>
          <p:cNvPicPr>
            <a:picLocks noChangeAspect="1"/>
          </p:cNvPicPr>
          <p:nvPr/>
        </p:nvPicPr>
        <p:blipFill>
          <a:blip r:embed="rId2" cstate="print"/>
          <a:srcRect l="44227" t="54200" r="5561" b="12449"/>
          <a:stretch>
            <a:fillRect/>
          </a:stretch>
        </p:blipFill>
        <p:spPr>
          <a:xfrm>
            <a:off x="1331640" y="332656"/>
            <a:ext cx="6624736" cy="6048672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3419872" y="54868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TT podľa </a:t>
            </a:r>
            <a:r>
              <a:rPr lang="sk-SK" sz="2400" b="1" dirty="0" err="1" smtClean="0">
                <a:solidFill>
                  <a:srgbClr val="FF0000"/>
                </a:solidFill>
              </a:rPr>
              <a:t>Healyovej</a:t>
            </a:r>
            <a:endParaRPr lang="sk-SK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4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3600400" cy="11430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TT </a:t>
            </a:r>
            <a:r>
              <a:rPr lang="sk-SK" sz="2400" dirty="0" smtClean="0">
                <a:solidFill>
                  <a:srgbClr val="FF0000"/>
                </a:solidFill>
              </a:rPr>
              <a:t>podľa </a:t>
            </a:r>
            <a:r>
              <a:rPr lang="sk-SK" sz="2400" dirty="0" err="1" smtClean="0">
                <a:solidFill>
                  <a:srgbClr val="FF0000"/>
                </a:solidFill>
              </a:rPr>
              <a:t>Westa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525963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sz="2400" dirty="0" smtClean="0">
                <a:solidFill>
                  <a:srgbClr val="FF0000"/>
                </a:solidFill>
              </a:rPr>
              <a:t>Pred figovými listami: </a:t>
            </a:r>
            <a:r>
              <a:rPr lang="sk-SK" dirty="0" smtClean="0"/>
              <a:t>náš počiatok </a:t>
            </a:r>
            <a:r>
              <a:rPr lang="sk-SK" sz="1600" dirty="0" err="1" smtClean="0">
                <a:solidFill>
                  <a:srgbClr val="7030A0"/>
                </a:solidFill>
              </a:rPr>
              <a:t>Mt</a:t>
            </a:r>
            <a:r>
              <a:rPr lang="sk-SK" sz="1600" dirty="0" smtClean="0">
                <a:solidFill>
                  <a:srgbClr val="7030A0"/>
                </a:solidFill>
              </a:rPr>
              <a:t> 19,3-9</a:t>
            </a:r>
            <a:endParaRPr lang="sk-SK" dirty="0" smtClean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sz="2400" dirty="0" smtClean="0">
                <a:solidFill>
                  <a:srgbClr val="FF0000"/>
                </a:solidFill>
              </a:rPr>
              <a:t>Figové listy: </a:t>
            </a:r>
            <a:r>
              <a:rPr lang="sk-SK" dirty="0" smtClean="0"/>
              <a:t>naša história </a:t>
            </a:r>
            <a:r>
              <a:rPr lang="sk-SK" sz="1600" dirty="0" err="1" smtClean="0">
                <a:solidFill>
                  <a:srgbClr val="7030A0"/>
                </a:solidFill>
              </a:rPr>
              <a:t>Mt</a:t>
            </a:r>
            <a:r>
              <a:rPr lang="sk-SK" sz="1600" dirty="0" smtClean="0">
                <a:solidFill>
                  <a:srgbClr val="7030A0"/>
                </a:solidFill>
              </a:rPr>
              <a:t> 5,27-28</a:t>
            </a:r>
            <a:endParaRPr lang="sk-SK" dirty="0" smtClean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sz="2400" dirty="0" smtClean="0">
                <a:solidFill>
                  <a:srgbClr val="FF0000"/>
                </a:solidFill>
              </a:rPr>
              <a:t>Bez figových listov: </a:t>
            </a:r>
            <a:r>
              <a:rPr lang="sk-SK" dirty="0" smtClean="0"/>
              <a:t>naše večné určenie </a:t>
            </a:r>
            <a:r>
              <a:rPr lang="sk-SK" sz="1600" dirty="0" err="1" smtClean="0">
                <a:solidFill>
                  <a:srgbClr val="7030A0"/>
                </a:solidFill>
              </a:rPr>
              <a:t>Mt</a:t>
            </a:r>
            <a:r>
              <a:rPr lang="sk-SK" sz="1600" dirty="0" smtClean="0">
                <a:solidFill>
                  <a:srgbClr val="7030A0"/>
                </a:solidFill>
              </a:rPr>
              <a:t> 22,23-33</a:t>
            </a:r>
            <a:endParaRPr lang="sk-SK" dirty="0" smtClean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sk-SK" dirty="0"/>
          </a:p>
          <a:p>
            <a:pPr marL="514350" indent="-514350" algn="r">
              <a:buFont typeface="+mj-lt"/>
              <a:buAutoNum type="arabicPeriod"/>
            </a:pPr>
            <a:r>
              <a:rPr lang="sk-SK" sz="2400" dirty="0" smtClean="0">
                <a:solidFill>
                  <a:srgbClr val="FF0000"/>
                </a:solidFill>
              </a:rPr>
              <a:t>Manželstvo dohovorené v nebi: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smtClean="0"/>
              <a:t>celibát pre kráľovstvo </a:t>
            </a:r>
            <a:r>
              <a:rPr lang="sk-SK" sz="1600" dirty="0" err="1" smtClean="0">
                <a:solidFill>
                  <a:srgbClr val="7030A0"/>
                </a:solidFill>
              </a:rPr>
              <a:t>Mt</a:t>
            </a:r>
            <a:r>
              <a:rPr lang="sk-SK" sz="1600" dirty="0" smtClean="0">
                <a:solidFill>
                  <a:srgbClr val="7030A0"/>
                </a:solidFill>
              </a:rPr>
              <a:t>, 19,12</a:t>
            </a:r>
            <a:endParaRPr lang="sk-SK" dirty="0" smtClean="0">
              <a:solidFill>
                <a:srgbClr val="7030A0"/>
              </a:solidFill>
            </a:endParaRPr>
          </a:p>
          <a:p>
            <a:pPr marL="514350" indent="-514350" algn="r">
              <a:buFont typeface="+mj-lt"/>
              <a:buAutoNum type="arabicPeriod"/>
            </a:pPr>
            <a:r>
              <a:rPr lang="sk-SK" sz="2400" dirty="0" smtClean="0">
                <a:solidFill>
                  <a:srgbClr val="FF0000"/>
                </a:solidFill>
              </a:rPr>
              <a:t>Obraz jednoty Krista a Cirkvi:</a:t>
            </a:r>
            <a:r>
              <a:rPr lang="sk-SK" sz="2400" dirty="0" smtClean="0"/>
              <a:t> </a:t>
            </a:r>
            <a:r>
              <a:rPr lang="sk-SK" dirty="0" smtClean="0"/>
              <a:t>kresťanské manželstvo </a:t>
            </a:r>
            <a:r>
              <a:rPr lang="sk-SK" sz="1600" dirty="0" err="1" smtClean="0">
                <a:solidFill>
                  <a:srgbClr val="7030A0"/>
                </a:solidFill>
              </a:rPr>
              <a:t>Ef</a:t>
            </a:r>
            <a:r>
              <a:rPr lang="sk-SK" sz="1600" dirty="0" smtClean="0">
                <a:solidFill>
                  <a:srgbClr val="7030A0"/>
                </a:solidFill>
              </a:rPr>
              <a:t> 5</a:t>
            </a:r>
            <a:endParaRPr lang="sk-SK" dirty="0" smtClean="0">
              <a:solidFill>
                <a:srgbClr val="7030A0"/>
              </a:solidFill>
            </a:endParaRPr>
          </a:p>
          <a:p>
            <a:pPr marL="514350" indent="-514350" algn="r">
              <a:buFont typeface="+mj-lt"/>
              <a:buAutoNum type="arabicPeriod"/>
            </a:pPr>
            <a:r>
              <a:rPr lang="sk-SK" sz="2400" dirty="0" smtClean="0">
                <a:solidFill>
                  <a:srgbClr val="FF0000"/>
                </a:solidFill>
              </a:rPr>
              <a:t>Teológia v spálni: </a:t>
            </a:r>
            <a:r>
              <a:rPr lang="sk-SK" dirty="0" smtClean="0"/>
              <a:t>láska a plodnosť </a:t>
            </a:r>
            <a:r>
              <a:rPr lang="sk-SK" sz="1600" dirty="0" err="1" smtClean="0">
                <a:solidFill>
                  <a:srgbClr val="7030A0"/>
                </a:solidFill>
              </a:rPr>
              <a:t>Pies</a:t>
            </a:r>
            <a:r>
              <a:rPr lang="sk-SK" sz="1600" dirty="0" smtClean="0">
                <a:solidFill>
                  <a:srgbClr val="7030A0"/>
                </a:solidFill>
              </a:rPr>
              <a:t>, </a:t>
            </a:r>
            <a:r>
              <a:rPr lang="sk-SK" sz="1600" dirty="0" err="1" smtClean="0">
                <a:solidFill>
                  <a:srgbClr val="7030A0"/>
                </a:solidFill>
              </a:rPr>
              <a:t>Tob</a:t>
            </a:r>
            <a:r>
              <a:rPr lang="sk-SK" sz="1600" dirty="0" smtClean="0">
                <a:solidFill>
                  <a:srgbClr val="7030A0"/>
                </a:solidFill>
              </a:rPr>
              <a:t> </a:t>
            </a:r>
            <a:endParaRPr lang="sk-SK" dirty="0">
              <a:solidFill>
                <a:srgbClr val="7030A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 rot="5400000">
            <a:off x="6803377" y="2205735"/>
            <a:ext cx="1944216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k-SK" sz="3600" dirty="0" smtClean="0"/>
              <a:t>Kto sme?</a:t>
            </a:r>
            <a:endParaRPr lang="sk-SK" sz="3600" dirty="0"/>
          </a:p>
        </p:txBody>
      </p:sp>
      <p:sp>
        <p:nvSpPr>
          <p:cNvPr id="5" name="BlokTextu 4"/>
          <p:cNvSpPr txBox="1"/>
          <p:nvPr/>
        </p:nvSpPr>
        <p:spPr>
          <a:xfrm rot="16200000">
            <a:off x="-540929" y="4978043"/>
            <a:ext cx="172819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k-SK" sz="3600" dirty="0" smtClean="0"/>
              <a:t>Ako žiť?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352729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sk-SK" dirty="0" smtClean="0"/>
              <a:t>Panenstvo a celibát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r>
              <a:rPr lang="sk-SK" dirty="0" smtClean="0"/>
              <a:t>manželstvo dohovorené v nebi</a:t>
            </a:r>
          </a:p>
          <a:p>
            <a:r>
              <a:rPr lang="sk-SK" dirty="0" smtClean="0"/>
              <a:t>panenstvo a manželstvo </a:t>
            </a:r>
            <a:r>
              <a:rPr lang="sk-SK" dirty="0" smtClean="0">
                <a:latin typeface="Calibri"/>
              </a:rPr>
              <a:t>→ čl. na ∆´ obraz</a:t>
            </a:r>
          </a:p>
          <a:p>
            <a:pPr marL="0" indent="0">
              <a:buNone/>
            </a:pPr>
            <a:r>
              <a:rPr lang="sk-SK" dirty="0" smtClean="0">
                <a:latin typeface="Calibri"/>
              </a:rPr>
              <a:t>	</a:t>
            </a:r>
            <a:r>
              <a:rPr lang="sk-SK" dirty="0"/>
              <a:t> </a:t>
            </a:r>
            <a:r>
              <a:rPr lang="sk-SK" dirty="0" smtClean="0"/>
              <a:t>→ sebadarovanie na </a:t>
            </a:r>
            <a:r>
              <a:rPr lang="sk-SK" dirty="0"/>
              <a:t>∆´ </a:t>
            </a:r>
            <a:r>
              <a:rPr lang="sk-SK" dirty="0" smtClean="0"/>
              <a:t>obraz (S, B, V, P)</a:t>
            </a:r>
          </a:p>
          <a:p>
            <a:pPr marL="0" indent="0">
              <a:buNone/>
            </a:pPr>
            <a:endParaRPr lang="sk-SK" dirty="0" smtClean="0"/>
          </a:p>
          <a:p>
            <a:r>
              <a:rPr lang="sk-SK" dirty="0" err="1" smtClean="0"/>
              <a:t>Mt</a:t>
            </a:r>
            <a:r>
              <a:rPr lang="sk-SK" dirty="0" smtClean="0"/>
              <a:t> </a:t>
            </a:r>
            <a:r>
              <a:rPr lang="sk-SK" dirty="0" smtClean="0"/>
              <a:t>19,12</a:t>
            </a:r>
          </a:p>
          <a:p>
            <a:r>
              <a:rPr lang="sk-SK" dirty="0" smtClean="0"/>
              <a:t>anticipácia budúceho 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	      vzkriesenia</a:t>
            </a:r>
            <a:endParaRPr lang="sk-SK" dirty="0"/>
          </a:p>
        </p:txBody>
      </p:sp>
      <p:pic>
        <p:nvPicPr>
          <p:cNvPr id="4" name="Obrázok 3" descr="10.jpg"/>
          <p:cNvPicPr>
            <a:picLocks noChangeAspect="1"/>
          </p:cNvPicPr>
          <p:nvPr/>
        </p:nvPicPr>
        <p:blipFill>
          <a:blip r:embed="rId2" cstate="print"/>
          <a:srcRect l="2919" r="3677"/>
          <a:stretch>
            <a:fillRect/>
          </a:stretch>
        </p:blipFill>
        <p:spPr>
          <a:xfrm>
            <a:off x="4932040" y="3478411"/>
            <a:ext cx="4248472" cy="340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sk-SK" dirty="0" smtClean="0"/>
              <a:t>Panenstvo a celibát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Ø </a:t>
            </a:r>
            <a:r>
              <a:rPr lang="sk-SK" dirty="0" smtClean="0"/>
              <a:t>odmietnutie sexuality</a:t>
            </a:r>
          </a:p>
          <a:p>
            <a:pPr marL="0" indent="0">
              <a:buNone/>
            </a:pPr>
            <a:r>
              <a:rPr lang="sk-SK" dirty="0" smtClean="0"/>
              <a:t>→ jej konečný zmysel a cieľ</a:t>
            </a:r>
          </a:p>
          <a:p>
            <a:pPr marL="0" indent="0">
              <a:buNone/>
            </a:pPr>
            <a:r>
              <a:rPr lang="sk-SK" dirty="0" err="1" smtClean="0"/>
              <a:t>Gn</a:t>
            </a:r>
            <a:r>
              <a:rPr lang="sk-SK" dirty="0" smtClean="0"/>
              <a:t> 2,18 → ∆: definitívna odpoveď na samotu</a:t>
            </a:r>
          </a:p>
          <a:p>
            <a:pPr marL="0" indent="0">
              <a:buNone/>
            </a:pPr>
            <a:r>
              <a:rPr lang="sk-SK" dirty="0" smtClean="0"/>
              <a:t>„navešaj kabát na háčik, </a:t>
            </a:r>
          </a:p>
          <a:p>
            <a:pPr marL="0" indent="0">
              <a:buNone/>
            </a:pPr>
            <a:r>
              <a:rPr lang="sk-SK" dirty="0" smtClean="0"/>
              <a:t>ktorý ho nedokáže uniesť“ </a:t>
            </a:r>
            <a:endParaRPr lang="sk-SK" dirty="0"/>
          </a:p>
        </p:txBody>
      </p:sp>
      <p:pic>
        <p:nvPicPr>
          <p:cNvPr id="4" name="Obrázok 3" descr="imagesCAAVBU6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8363" y="4077072"/>
            <a:ext cx="422014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6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sk-SK" dirty="0" smtClean="0"/>
              <a:t>Celibát &amp; sloboda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endParaRPr lang="sk-SK" dirty="0" smtClean="0"/>
          </a:p>
          <a:p>
            <a:r>
              <a:rPr lang="sk-SK" dirty="0" smtClean="0"/>
              <a:t>dobrovoľný</a:t>
            </a:r>
            <a:endParaRPr lang="sk-SK" dirty="0" smtClean="0"/>
          </a:p>
          <a:p>
            <a:r>
              <a:rPr lang="sk-SK" dirty="0"/>
              <a:t>s</a:t>
            </a:r>
            <a:r>
              <a:rPr lang="sk-SK" dirty="0" smtClean="0"/>
              <a:t>vedectvo vykúpenia 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sexuality v X</a:t>
            </a:r>
          </a:p>
          <a:p>
            <a:r>
              <a:rPr lang="sk-SK" dirty="0" smtClean="0"/>
              <a:t>aj </a:t>
            </a:r>
            <a:r>
              <a:rPr lang="sk-SK" dirty="0" err="1" smtClean="0"/>
              <a:t>manž</a:t>
            </a:r>
            <a:r>
              <a:rPr lang="sk-SK" dirty="0" smtClean="0"/>
              <a:t>. → vykúpenie </a:t>
            </a:r>
          </a:p>
          <a:p>
            <a:pPr marL="0" indent="0">
              <a:buNone/>
            </a:pPr>
            <a:r>
              <a:rPr lang="sk-SK" dirty="0" smtClean="0"/>
              <a:t>        z  </a:t>
            </a:r>
            <a:r>
              <a:rPr lang="sk-SK" dirty="0" smtClean="0"/>
              <a:t>nadvlády žiadostivosti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2843808" y="2348880"/>
            <a:ext cx="2748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/>
              <a:t>ako manželstvo</a:t>
            </a:r>
          </a:p>
        </p:txBody>
      </p:sp>
      <p:pic>
        <p:nvPicPr>
          <p:cNvPr id="6" name="Obrázok 5" descr="images (31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501008"/>
            <a:ext cx="3516251" cy="263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7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sk-SK" dirty="0" smtClean="0"/>
              <a:t>Celibát &amp; manželstvo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dirty="0" smtClean="0">
                <a:solidFill>
                  <a:srgbClr val="FF0000"/>
                </a:solidFill>
              </a:rPr>
              <a:t>obetovanie </a:t>
            </a:r>
            <a:endParaRPr lang="sk-SK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dirty="0" smtClean="0"/>
              <a:t>       pohlavného života </a:t>
            </a:r>
            <a:r>
              <a:rPr lang="sk-SK" dirty="0" smtClean="0">
                <a:solidFill>
                  <a:srgbClr val="FF0000"/>
                </a:solidFill>
              </a:rPr>
              <a:t>pre </a:t>
            </a:r>
            <a:r>
              <a:rPr lang="sk-SK" dirty="0" smtClean="0"/>
              <a:t>večný život</a:t>
            </a:r>
          </a:p>
          <a:p>
            <a:pPr marL="0" indent="0" algn="ctr">
              <a:buNone/>
            </a:pPr>
            <a:r>
              <a:rPr lang="sk-SK" dirty="0" smtClean="0"/>
              <a:t>   </a:t>
            </a:r>
            <a:r>
              <a:rPr lang="sk-SK" dirty="0" smtClean="0"/>
              <a:t>ikony      </a:t>
            </a:r>
            <a:r>
              <a:rPr lang="sk-SK" dirty="0" smtClean="0">
                <a:solidFill>
                  <a:srgbClr val="FF0000"/>
                </a:solidFill>
              </a:rPr>
              <a:t>pre</a:t>
            </a:r>
            <a:r>
              <a:rPr lang="sk-SK" dirty="0" smtClean="0"/>
              <a:t>      realitu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r>
              <a:rPr lang="sk-SK" dirty="0" smtClean="0"/>
              <a:t>obetovanie = darovanie</a:t>
            </a:r>
          </a:p>
          <a:p>
            <a:r>
              <a:rPr lang="sk-SK" sz="2800" dirty="0"/>
              <a:t>hodnota obety </a:t>
            </a:r>
            <a:r>
              <a:rPr lang="sk-SK" dirty="0"/>
              <a:t>↔ hodnota obetovanej veci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102" y="3458691"/>
            <a:ext cx="23812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sk-SK" dirty="0" smtClean="0"/>
              <a:t>Celibát &amp; manželstvo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sk-SK" dirty="0" smtClean="0"/>
              <a:t>nadradenosť?</a:t>
            </a:r>
          </a:p>
          <a:p>
            <a:pPr marL="0" indent="0">
              <a:buNone/>
            </a:pPr>
            <a:r>
              <a:rPr lang="sk-SK" dirty="0" smtClean="0"/>
              <a:t>Ø znehodnotenie manželstva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/>
              <a:t>mimoriadne &amp; </a:t>
            </a:r>
          </a:p>
          <a:p>
            <a:pPr marL="0" indent="0">
              <a:buNone/>
            </a:pPr>
            <a:r>
              <a:rPr lang="sk-SK" dirty="0"/>
              <a:t>&amp; riadne </a:t>
            </a:r>
            <a:r>
              <a:rPr lang="sk-SK" dirty="0" smtClean="0"/>
              <a:t>povolanie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/>
              <a:t>lezenie steny &amp; </a:t>
            </a:r>
          </a:p>
          <a:p>
            <a:pPr marL="0" indent="0">
              <a:buNone/>
            </a:pPr>
            <a:r>
              <a:rPr lang="sk-SK" dirty="0"/>
              <a:t>&amp; turistický </a:t>
            </a:r>
            <a:r>
              <a:rPr lang="sk-SK" dirty="0" smtClean="0"/>
              <a:t>chodník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145416"/>
            <a:ext cx="4608512" cy="345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2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sk-SK" dirty="0" smtClean="0"/>
              <a:t>Celibát &amp; manželstvo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783357"/>
            <a:ext cx="82912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 </a:t>
            </a:r>
          </a:p>
          <a:p>
            <a:pPr marL="0" indent="0">
              <a:buNone/>
            </a:pPr>
            <a:r>
              <a:rPr lang="sk-SK" dirty="0" smtClean="0">
                <a:solidFill>
                  <a:srgbClr val="0070C0"/>
                </a:solidFill>
              </a:rPr>
              <a:t>     opozícia?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sz="2800" dirty="0" smtClean="0"/>
              <a:t>hlboká znalosť a úcta k ∆´ plánu pre </a:t>
            </a:r>
            <a:r>
              <a:rPr lang="sk-SK" sz="2800" dirty="0" smtClean="0"/>
              <a:t>manželstvo </a:t>
            </a:r>
            <a:r>
              <a:rPr lang="sk-SK" sz="2800" dirty="0" smtClean="0"/>
              <a:t>a rodinu </a:t>
            </a:r>
          </a:p>
          <a:p>
            <a:pPr marL="0" indent="0">
              <a:buNone/>
            </a:pPr>
            <a:r>
              <a:rPr lang="sk-SK" sz="2800" dirty="0"/>
              <a:t>h</a:t>
            </a:r>
            <a:r>
              <a:rPr lang="sk-SK" sz="2800" dirty="0" smtClean="0"/>
              <a:t>orolezec pozná turistický chodník</a:t>
            </a:r>
          </a:p>
          <a:p>
            <a:pPr marL="0" indent="0">
              <a:buNone/>
            </a:pPr>
            <a:r>
              <a:rPr lang="sk-SK" sz="2800" dirty="0" smtClean="0"/>
              <a:t>plné vedomie zrieknutia ↔ voľby </a:t>
            </a:r>
          </a:p>
          <a:p>
            <a:pPr marL="0" indent="0">
              <a:buNone/>
            </a:pPr>
            <a:r>
              <a:rPr lang="sk-SK" sz="2800" dirty="0" smtClean="0"/>
              <a:t>celibát ukazuje manželom, čoho je ich zväzok sviatosťou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5436096" y="2340169"/>
            <a:ext cx="3482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>
                <a:solidFill>
                  <a:srgbClr val="0070C0"/>
                </a:solidFill>
              </a:rPr>
              <a:t>komplementárnosť!</a:t>
            </a:r>
            <a:endParaRPr lang="sk-SK" dirty="0">
              <a:solidFill>
                <a:srgbClr val="0070C0"/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91258"/>
            <a:ext cx="2533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1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343</Words>
  <Application>Microsoft Office PowerPoint</Application>
  <PresentationFormat>Prezentácia na obrazovke (4:3)</PresentationFormat>
  <Paragraphs>102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Láska, telo a sexualita podľa</vt:lpstr>
      <vt:lpstr>Prezentácia programu PowerPoint</vt:lpstr>
      <vt:lpstr>TT podľa Westa</vt:lpstr>
      <vt:lpstr>Panenstvo a celibát</vt:lpstr>
      <vt:lpstr>Panenstvo a celibát</vt:lpstr>
      <vt:lpstr>Celibát &amp; sloboda</vt:lpstr>
      <vt:lpstr>Celibát &amp; manželstvo </vt:lpstr>
      <vt:lpstr>Celibát &amp; manželstvo </vt:lpstr>
      <vt:lpstr>Celibát &amp; manželstvo </vt:lpstr>
      <vt:lpstr>Celibát &amp; snubný význam tela</vt:lpstr>
      <vt:lpstr>Celibát &amp; manželstvo </vt:lpstr>
      <vt:lpstr>Celibátne manželstvo</vt:lpstr>
      <vt:lpstr>Single &amp; snubný význam tela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Láska, telo a sexualita podľa</dc:title>
  <dc:creator>Matko</dc:creator>
  <cp:lastModifiedBy>Matko</cp:lastModifiedBy>
  <cp:revision>24</cp:revision>
  <dcterms:created xsi:type="dcterms:W3CDTF">2014-03-08T13:21:34Z</dcterms:created>
  <dcterms:modified xsi:type="dcterms:W3CDTF">2014-05-18T07:57:08Z</dcterms:modified>
</cp:coreProperties>
</file>