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71" r:id="rId3"/>
    <p:sldId id="272" r:id="rId4"/>
    <p:sldId id="27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9" autoAdjust="0"/>
    <p:restoredTop sz="94576" autoAdjust="0"/>
  </p:normalViewPr>
  <p:slideViewPr>
    <p:cSldViewPr>
      <p:cViewPr varScale="1">
        <p:scale>
          <a:sx n="70" d="100"/>
          <a:sy n="70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2341-3E60-4212-9532-58396BB752F9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E521-2109-4832-A329-7177D5D8A1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5ED-260C-43AD-884C-127178DB3CE3}" type="datetimeFigureOut">
              <a:rPr lang="sk-SK" smtClean="0"/>
              <a:pPr/>
              <a:t>11.1.2013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7164288" cy="68580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43608" cy="6858000"/>
          </a:xfrm>
        </p:spPr>
        <p:txBody>
          <a:bodyPr>
            <a:noAutofit/>
          </a:bodyPr>
          <a:lstStyle/>
          <a:p>
            <a:r>
              <a:rPr lang="sk-SK" sz="4800" b="1" dirty="0" smtClean="0">
                <a:solidFill>
                  <a:schemeClr val="bg1"/>
                </a:solidFill>
              </a:rPr>
              <a:t>S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V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I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A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T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O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S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T</a:t>
            </a:r>
            <a:br>
              <a:rPr lang="sk-SK" sz="4800" b="1" dirty="0" smtClean="0">
                <a:solidFill>
                  <a:schemeClr val="bg1"/>
                </a:solidFill>
              </a:rPr>
            </a:br>
            <a:r>
              <a:rPr lang="sk-SK" sz="4800" b="1" dirty="0" smtClean="0">
                <a:solidFill>
                  <a:schemeClr val="bg1"/>
                </a:solidFill>
              </a:rPr>
              <a:t>I</a:t>
            </a:r>
            <a:endParaRPr lang="sk-SK" sz="48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14414" y="0"/>
            <a:ext cx="5949874" cy="6858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siroty     </a:t>
            </a:r>
            <a:r>
              <a:rPr lang="sk-SK" sz="2000" b="1" dirty="0" smtClean="0">
                <a:sym typeface="Wingdings"/>
              </a:rPr>
              <a:t>    </a:t>
            </a:r>
            <a:r>
              <a:rPr lang="sk-SK" sz="2800" b="1" dirty="0" smtClean="0">
                <a:sym typeface="Wingdings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</a:rPr>
              <a:t>KRST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Božie deti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slabí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800" b="1" dirty="0" smtClean="0">
                <a:solidFill>
                  <a:schemeClr val="bg1"/>
                </a:solidFill>
              </a:rPr>
              <a:t>BIRMOVANIE</a:t>
            </a:r>
            <a:r>
              <a:rPr lang="sk-SK" sz="2000" b="1" dirty="0" smtClean="0"/>
              <a:t>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silní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hladní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800" b="1" dirty="0" smtClean="0">
                <a:solidFill>
                  <a:schemeClr val="bg1"/>
                </a:solidFill>
              </a:rPr>
              <a:t>EUCHARISTIA</a:t>
            </a:r>
            <a:r>
              <a:rPr lang="sk-SK" sz="2000" b="1" dirty="0" smtClean="0"/>
              <a:t> 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sýtiaci 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hriešni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</a:t>
            </a:r>
            <a:r>
              <a:rPr lang="sk-SK" sz="2800" b="1" dirty="0" smtClean="0">
                <a:solidFill>
                  <a:schemeClr val="bg1"/>
                </a:solidFill>
              </a:rPr>
              <a:t>SVIATOSŤ  ZMIERENIA</a:t>
            </a:r>
            <a:r>
              <a:rPr lang="sk-SK" sz="2000" b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čistí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zúfalí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</a:t>
            </a:r>
            <a:r>
              <a:rPr lang="sk-SK" sz="2800" b="1" dirty="0" smtClean="0">
                <a:solidFill>
                  <a:schemeClr val="bg1"/>
                </a:solidFill>
              </a:rPr>
              <a:t>SVIATOSŤ  CHORÝCH</a:t>
            </a:r>
            <a:r>
              <a:rPr lang="sk-SK" sz="2000" b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000" b="1" dirty="0" smtClean="0"/>
              <a:t>dôverujúci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individualisti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</a:t>
            </a:r>
            <a:r>
              <a:rPr lang="sk-SK" sz="2800" b="1" dirty="0" smtClean="0">
                <a:solidFill>
                  <a:schemeClr val="bg1"/>
                </a:solidFill>
              </a:rPr>
              <a:t>POSVÄTNÝ STAV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milujúci služobníci</a:t>
            </a:r>
          </a:p>
          <a:p>
            <a:pPr algn="ctr">
              <a:lnSpc>
                <a:spcPct val="270000"/>
              </a:lnSpc>
              <a:buNone/>
            </a:pPr>
            <a:r>
              <a:rPr lang="sk-SK" sz="2000" b="1" dirty="0" smtClean="0"/>
              <a:t>individualisti     </a:t>
            </a:r>
            <a:r>
              <a:rPr lang="sk-SK" sz="2000" b="1" dirty="0" smtClean="0">
                <a:sym typeface="Wingdings"/>
              </a:rPr>
              <a:t>     </a:t>
            </a:r>
            <a:r>
              <a:rPr lang="sk-SK" sz="2800" b="1" dirty="0" smtClean="0">
                <a:solidFill>
                  <a:schemeClr val="bg1"/>
                </a:solidFill>
              </a:rPr>
              <a:t>MANŽELSTVO</a:t>
            </a:r>
            <a:r>
              <a:rPr lang="sk-SK" sz="2000" b="1" dirty="0" smtClean="0"/>
              <a:t>     </a:t>
            </a:r>
            <a:r>
              <a:rPr lang="sk-SK" sz="2000" b="1" dirty="0" smtClean="0">
                <a:sym typeface="Wingdings"/>
              </a:rPr>
              <a:t></a:t>
            </a:r>
            <a:r>
              <a:rPr lang="sk-SK" sz="2000" b="1" dirty="0" smtClean="0"/>
              <a:t>     milujúci služobníci</a:t>
            </a:r>
            <a:endParaRPr lang="sk-SK" sz="2000" b="1" dirty="0"/>
          </a:p>
        </p:txBody>
      </p:sp>
      <p:sp>
        <p:nvSpPr>
          <p:cNvPr id="7" name="AutoShape 11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8" name="AutoShape 13" descr="2Q=="/>
          <p:cNvSpPr>
            <a:spLocks noChangeAspect="1" noChangeArrowheads="1"/>
          </p:cNvSpPr>
          <p:nvPr/>
        </p:nvSpPr>
        <p:spPr bwMode="auto">
          <a:xfrm>
            <a:off x="4076700" y="2590800"/>
            <a:ext cx="990600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9" name="AutoShape 15" descr="2Q=="/>
          <p:cNvSpPr>
            <a:spLocks noChangeAspect="1" noChangeArrowheads="1"/>
          </p:cNvSpPr>
          <p:nvPr/>
        </p:nvSpPr>
        <p:spPr bwMode="auto">
          <a:xfrm>
            <a:off x="4081463" y="2590800"/>
            <a:ext cx="981075" cy="1676400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sp>
        <p:nvSpPr>
          <p:cNvPr id="10" name="AutoShape 1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981075" cy="1676401"/>
          </a:xfrm>
          <a:prstGeom prst="rect">
            <a:avLst/>
          </a:prstGeom>
          <a:noFill/>
        </p:spPr>
        <p:txBody>
          <a:bodyPr/>
          <a:lstStyle/>
          <a:p>
            <a:endParaRPr lang="sk-SK"/>
          </a:p>
        </p:txBody>
      </p:sp>
      <p:pic>
        <p:nvPicPr>
          <p:cNvPr id="11" name="Obrázok 8" descr="kr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-99392"/>
            <a:ext cx="1542204" cy="1002434"/>
          </a:xfrm>
          <a:prstGeom prst="rect">
            <a:avLst/>
          </a:prstGeom>
        </p:spPr>
      </p:pic>
      <p:pic>
        <p:nvPicPr>
          <p:cNvPr id="12" name="Obrázok 9" descr="knaz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97152"/>
            <a:ext cx="1739532" cy="906936"/>
          </a:xfrm>
          <a:prstGeom prst="rect">
            <a:avLst/>
          </a:prstGeom>
        </p:spPr>
      </p:pic>
      <p:grpSp>
        <p:nvGrpSpPr>
          <p:cNvPr id="13" name="Skupina 15"/>
          <p:cNvGrpSpPr/>
          <p:nvPr/>
        </p:nvGrpSpPr>
        <p:grpSpPr>
          <a:xfrm>
            <a:off x="7343798" y="3563562"/>
            <a:ext cx="1620690" cy="1214876"/>
            <a:chOff x="5839306" y="980728"/>
            <a:chExt cx="2573154" cy="1988056"/>
          </a:xfrm>
        </p:grpSpPr>
        <p:pic>
          <p:nvPicPr>
            <p:cNvPr id="14" name="Obrázok 12" descr="chory 1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2160" y="980728"/>
              <a:ext cx="2400300" cy="1844040"/>
            </a:xfrm>
            <a:prstGeom prst="rect">
              <a:avLst/>
            </a:prstGeom>
          </p:spPr>
        </p:pic>
        <p:pic>
          <p:nvPicPr>
            <p:cNvPr id="15" name="Obrázok 13" descr="chory 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4248" y="1124744"/>
              <a:ext cx="861060" cy="1844040"/>
            </a:xfrm>
            <a:prstGeom prst="rect">
              <a:avLst/>
            </a:prstGeom>
          </p:spPr>
        </p:pic>
        <p:pic>
          <p:nvPicPr>
            <p:cNvPr id="16" name="Obrázok 14" descr="chory 3.gif"/>
            <p:cNvPicPr>
              <a:picLocks noChangeAspect="1"/>
            </p:cNvPicPr>
            <p:nvPr/>
          </p:nvPicPr>
          <p:blipFill>
            <a:blip r:embed="rId7" cstate="print"/>
            <a:srcRect l="22332"/>
            <a:stretch>
              <a:fillRect/>
            </a:stretch>
          </p:blipFill>
          <p:spPr>
            <a:xfrm>
              <a:off x="5839306" y="980728"/>
              <a:ext cx="651014" cy="1844040"/>
            </a:xfrm>
            <a:prstGeom prst="rect">
              <a:avLst/>
            </a:prstGeom>
          </p:spPr>
        </p:pic>
      </p:grpSp>
      <p:pic>
        <p:nvPicPr>
          <p:cNvPr id="17" name="Obrázok 16" descr="svadba.gif"/>
          <p:cNvPicPr>
            <a:picLocks noChangeAspect="1"/>
          </p:cNvPicPr>
          <p:nvPr/>
        </p:nvPicPr>
        <p:blipFill>
          <a:blip r:embed="rId8" cstate="print"/>
          <a:srcRect t="20171"/>
          <a:stretch>
            <a:fillRect/>
          </a:stretch>
        </p:blipFill>
        <p:spPr>
          <a:xfrm>
            <a:off x="7164288" y="5671482"/>
            <a:ext cx="1728192" cy="1069886"/>
          </a:xfrm>
          <a:prstGeom prst="rect">
            <a:avLst/>
          </a:prstGeom>
        </p:spPr>
      </p:pic>
      <p:grpSp>
        <p:nvGrpSpPr>
          <p:cNvPr id="18" name="Skupina 22"/>
          <p:cNvGrpSpPr/>
          <p:nvPr/>
        </p:nvGrpSpPr>
        <p:grpSpPr>
          <a:xfrm>
            <a:off x="7452320" y="692696"/>
            <a:ext cx="1224136" cy="1031874"/>
            <a:chOff x="7234376" y="908720"/>
            <a:chExt cx="1793919" cy="1512168"/>
          </a:xfrm>
        </p:grpSpPr>
        <p:pic>
          <p:nvPicPr>
            <p:cNvPr id="19" name="Obrázok 17" descr="birmovka 3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8424" y="1196752"/>
              <a:ext cx="639871" cy="1224136"/>
            </a:xfrm>
            <a:prstGeom prst="rect">
              <a:avLst/>
            </a:prstGeom>
          </p:spPr>
        </p:pic>
        <p:grpSp>
          <p:nvGrpSpPr>
            <p:cNvPr id="20" name="Skupina 21"/>
            <p:cNvGrpSpPr/>
            <p:nvPr/>
          </p:nvGrpSpPr>
          <p:grpSpPr>
            <a:xfrm>
              <a:off x="7234376" y="908720"/>
              <a:ext cx="1226732" cy="1409700"/>
              <a:chOff x="7234376" y="908720"/>
              <a:chExt cx="1226732" cy="1409700"/>
            </a:xfrm>
          </p:grpSpPr>
          <p:pic>
            <p:nvPicPr>
              <p:cNvPr id="21" name="Obrázok 18" descr="birmovka 2.g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812360" y="1196752"/>
                <a:ext cx="648748" cy="1121668"/>
              </a:xfrm>
              <a:prstGeom prst="rect">
                <a:avLst/>
              </a:prstGeom>
            </p:spPr>
          </p:pic>
          <p:pic>
            <p:nvPicPr>
              <p:cNvPr id="22" name="Obrázok 19" descr="birmovka 1.gif"/>
              <p:cNvPicPr>
                <a:picLocks noChangeAspect="1"/>
              </p:cNvPicPr>
              <p:nvPr/>
            </p:nvPicPr>
            <p:blipFill>
              <a:blip r:embed="rId11" cstate="print"/>
              <a:srcRect b="4994"/>
              <a:stretch>
                <a:fillRect/>
              </a:stretch>
            </p:blipFill>
            <p:spPr>
              <a:xfrm>
                <a:off x="7234376" y="908720"/>
                <a:ext cx="938024" cy="1368152"/>
              </a:xfrm>
              <a:prstGeom prst="rect">
                <a:avLst/>
              </a:prstGeom>
            </p:spPr>
          </p:pic>
        </p:grpSp>
      </p:grpSp>
      <p:pic>
        <p:nvPicPr>
          <p:cNvPr id="23" name="Picture 2" descr="C:\Users\domin\Desktop\sviatos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72396" y="1799689"/>
            <a:ext cx="1357322" cy="772055"/>
          </a:xfrm>
          <a:prstGeom prst="rect">
            <a:avLst/>
          </a:prstGeom>
          <a:noFill/>
        </p:spPr>
      </p:pic>
      <p:pic>
        <p:nvPicPr>
          <p:cNvPr id="24" name="Picture 3" descr="C:\Users\domin\Desktop\spove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20" y="2657477"/>
            <a:ext cx="1457325" cy="1057275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285852" y="3714752"/>
            <a:ext cx="7715304" cy="3000396"/>
          </a:xfrm>
          <a:prstGeom prst="rect">
            <a:avLst/>
          </a:prstGeom>
          <a:noFill/>
          <a:ln>
            <a:gradFill>
              <a:gsLst>
                <a:gs pos="0">
                  <a:srgbClr val="FFC000"/>
                </a:gs>
                <a:gs pos="64999">
                  <a:schemeClr val="bg1"/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7164288" cy="6858000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7143768" cy="1142984"/>
          </a:xfrm>
        </p:spPr>
        <p:txBody>
          <a:bodyPr/>
          <a:lstStyle/>
          <a:p>
            <a:pPr algn="l"/>
            <a:r>
              <a:rPr lang="sk-SK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</a:t>
            </a:r>
            <a:r>
              <a:rPr lang="sk-SK" b="1" smtClean="0">
                <a:solidFill>
                  <a:schemeClr val="bg1"/>
                </a:solidFill>
              </a:rPr>
              <a:t>SVIATOSŤ </a:t>
            </a:r>
            <a:r>
              <a:rPr lang="sk-SK" b="1" dirty="0" smtClean="0">
                <a:solidFill>
                  <a:schemeClr val="bg1"/>
                </a:solidFill>
              </a:rPr>
              <a:t>CHORÝCH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457200" y="1428736"/>
            <a:ext cx="6615130" cy="5429264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 smtClean="0"/>
              <a:t>choroba môže mať význam</a:t>
            </a:r>
          </a:p>
          <a:p>
            <a:r>
              <a:rPr lang="sk-SK" sz="2800" dirty="0" smtClean="0"/>
              <a:t>     záujem o chorých, stotožnil sa s nimi </a:t>
            </a:r>
          </a:p>
          <a:p>
            <a:pPr>
              <a:buNone/>
            </a:pPr>
            <a:r>
              <a:rPr lang="sk-SK" sz="2800" dirty="0" smtClean="0"/>
              <a:t>		                                           </a:t>
            </a:r>
            <a:r>
              <a:rPr lang="sk-SK" sz="2000" dirty="0" smtClean="0"/>
              <a:t>(Mt 25,40)</a:t>
            </a:r>
          </a:p>
          <a:p>
            <a:pPr>
              <a:buNone/>
            </a:pPr>
            <a:r>
              <a:rPr lang="sk-SK" sz="2800" dirty="0" smtClean="0"/>
              <a:t>		→ Matka Tereza a mnohí iní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Komu?  </a:t>
            </a:r>
            <a:r>
              <a:rPr lang="sk-SK" sz="2800" dirty="0" smtClean="0"/>
              <a:t>– kritický zdrav. stav, pred vážnou 		      operáciou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Ako?      </a:t>
            </a:r>
            <a:r>
              <a:rPr lang="sk-SK" sz="2800" dirty="0" smtClean="0"/>
              <a:t>– modlitba biskupa/kňaza + pomazanie 	      čela a rúk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Účinky</a:t>
            </a:r>
            <a:r>
              <a:rPr lang="sk-SK" sz="2800" dirty="0" smtClean="0">
                <a:solidFill>
                  <a:schemeClr val="bg1"/>
                </a:solidFill>
              </a:rPr>
              <a:t>:    </a:t>
            </a:r>
            <a:r>
              <a:rPr lang="sk-SK" sz="2800" dirty="0" smtClean="0"/>
              <a:t>spojenie s    , útecha, pokoj, sila k 	    	      zápasu na poslednej ceste, </a:t>
            </a:r>
          </a:p>
          <a:p>
            <a:pPr>
              <a:buNone/>
            </a:pPr>
            <a:r>
              <a:rPr lang="sk-SK" sz="2800" dirty="0" smtClean="0"/>
              <a:t>		      aj uzdravenie</a:t>
            </a:r>
          </a:p>
          <a:p>
            <a:pPr>
              <a:buNone/>
            </a:pPr>
            <a:r>
              <a:rPr lang="sk-SK" sz="2800" dirty="0" smtClean="0"/>
              <a:t>		      Ako životná poistka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Viatikum</a:t>
            </a:r>
            <a:r>
              <a:rPr lang="sk-SK" sz="2800" dirty="0" smtClean="0">
                <a:solidFill>
                  <a:schemeClr val="bg1"/>
                </a:solidFill>
              </a:rPr>
              <a:t>: </a:t>
            </a:r>
            <a:r>
              <a:rPr lang="sk-SK" sz="2800" dirty="0" smtClean="0"/>
              <a:t>pokrm na cestu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4" descr="pomazanie-chorych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928802"/>
            <a:ext cx="2071670" cy="20878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Obrázok 17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85926"/>
            <a:ext cx="459120" cy="597765"/>
          </a:xfrm>
          <a:prstGeom prst="rect">
            <a:avLst/>
          </a:prstGeom>
        </p:spPr>
      </p:pic>
      <p:pic>
        <p:nvPicPr>
          <p:cNvPr id="8" name="Obrázok 17" descr="kristu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572008"/>
            <a:ext cx="459120" cy="597765"/>
          </a:xfrm>
          <a:prstGeom prst="rect">
            <a:avLst/>
          </a:prstGeom>
        </p:spPr>
      </p:pic>
      <p:pic>
        <p:nvPicPr>
          <p:cNvPr id="1026" name="Picture 2" descr="C:\Users\domin\Dropbox\youcat\obr YC\bibl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214554"/>
            <a:ext cx="581025" cy="485775"/>
          </a:xfrm>
          <a:prstGeom prst="rect">
            <a:avLst/>
          </a:prstGeom>
          <a:noFill/>
        </p:spPr>
      </p:pic>
      <p:pic>
        <p:nvPicPr>
          <p:cNvPr id="1027" name="Picture 3" descr="C:\Users\domin\Dropbox\youcat\obr YC\chor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42852"/>
            <a:ext cx="1309964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5" descr="imagesCATV7Z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4855" cy="30003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3" cstate="print"/>
          <a:srcRect r="7641" b="2019"/>
          <a:stretch>
            <a:fillRect/>
          </a:stretch>
        </p:blipFill>
        <p:spPr>
          <a:xfrm>
            <a:off x="2000232" y="0"/>
            <a:ext cx="7143768" cy="6858000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   SVIATOSŤ POSV</a:t>
            </a:r>
            <a:r>
              <a:rPr lang="sk-SK" b="1" dirty="0" smtClean="0">
                <a:solidFill>
                  <a:schemeClr val="bg1"/>
                </a:solidFill>
                <a:latin typeface="Calibri"/>
              </a:rPr>
              <a:t>ÄTNÉHO STAVU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2071670" y="1600200"/>
            <a:ext cx="707233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3 stupne: </a:t>
            </a:r>
            <a:r>
              <a:rPr lang="sk-SK" sz="2800" dirty="0" smtClean="0"/>
              <a:t>diakon, kňaz, biskup</a:t>
            </a:r>
          </a:p>
          <a:p>
            <a:pPr algn="ctr">
              <a:buNone/>
            </a:pPr>
            <a:endParaRPr lang="sk-SK" sz="2800" dirty="0" smtClean="0"/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kňaz: </a:t>
            </a:r>
            <a:r>
              <a:rPr lang="sk-SK" sz="2400" dirty="0" smtClean="0"/>
              <a:t>konať v mene     , udeľovať sviatosti, slúžiť  	Eucharistiu, hlásať Božie slovo</a:t>
            </a:r>
          </a:p>
          <a:p>
            <a:pPr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diakon: </a:t>
            </a:r>
            <a:r>
              <a:rPr lang="sk-SK" sz="2400" dirty="0" smtClean="0"/>
              <a:t>pomáhať biskupovi a jeho kňazom v službe slova, oltára a charity (kázeň, krst, pohreb, 	manželstvo)</a:t>
            </a:r>
          </a:p>
          <a:p>
            <a:pPr>
              <a:buNone/>
            </a:pPr>
            <a:r>
              <a:rPr lang="sk-SK" sz="2800" dirty="0" smtClean="0"/>
              <a:t>  		</a:t>
            </a:r>
            <a:r>
              <a:rPr lang="sk-SK" sz="2400" dirty="0" smtClean="0"/>
              <a:t>prečo nie aj </a:t>
            </a:r>
            <a:r>
              <a:rPr lang="sk-SK" sz="2800" dirty="0" smtClean="0"/>
              <a:t>ženy?</a:t>
            </a:r>
          </a:p>
          <a:p>
            <a:pPr>
              <a:buNone/>
            </a:pPr>
            <a:r>
              <a:rPr lang="sk-SK" sz="2400" dirty="0" smtClean="0"/>
              <a:t>  		prečo</a:t>
            </a:r>
            <a:r>
              <a:rPr lang="sk-SK" sz="2800" dirty="0" smtClean="0"/>
              <a:t> celibát?</a:t>
            </a:r>
          </a:p>
          <a:p>
            <a:pPr>
              <a:buNone/>
            </a:pPr>
            <a:endParaRPr lang="sk-SK" sz="1000" dirty="0" smtClean="0"/>
          </a:p>
          <a:p>
            <a:pPr>
              <a:buNone/>
            </a:pPr>
            <a:r>
              <a:rPr lang="sk-SK" sz="2800" dirty="0" smtClean="0"/>
              <a:t>           všetci sme „kňazmi“...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050" name="Picture 2" descr="C:\Users\domin\Dropbox\youcat\obr YC\bisk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142984"/>
            <a:ext cx="922482" cy="1488918"/>
          </a:xfrm>
          <a:prstGeom prst="rect">
            <a:avLst/>
          </a:prstGeom>
          <a:noFill/>
        </p:spPr>
      </p:pic>
      <p:pic>
        <p:nvPicPr>
          <p:cNvPr id="9" name="Obrázok 10" descr="Diakon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4455837"/>
            <a:ext cx="714380" cy="218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Knaz2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8" y="4429132"/>
            <a:ext cx="74671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!!!---1---!!!"/>
          <p:cNvPicPr>
            <a:picLocks noChangeAspect="1" noChangeArrowheads="1"/>
          </p:cNvPicPr>
          <p:nvPr/>
        </p:nvPicPr>
        <p:blipFill>
          <a:blip r:embed="rId7" cstate="email">
            <a:lum contrast="20000"/>
          </a:blip>
          <a:srcRect/>
          <a:stretch>
            <a:fillRect/>
          </a:stretch>
        </p:blipFill>
        <p:spPr bwMode="auto">
          <a:xfrm>
            <a:off x="8001024" y="4357694"/>
            <a:ext cx="101497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7" descr="kristu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2500306"/>
            <a:ext cx="459120" cy="597765"/>
          </a:xfrm>
          <a:prstGeom prst="rect">
            <a:avLst/>
          </a:prstGeom>
        </p:spPr>
      </p:pic>
      <p:pic>
        <p:nvPicPr>
          <p:cNvPr id="6" name="Obrázok 4" descr="imagesCAAVBU6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14412" y="4429132"/>
            <a:ext cx="3649938" cy="2428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!!!---1---!!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2974" y="285728"/>
            <a:ext cx="3342991" cy="174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/>
            </a:outerShdw>
          </a:effectLst>
        </p:spPr>
      </p:pic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3" cstate="print"/>
          <a:srcRect r="7641" b="2019"/>
          <a:stretch>
            <a:fillRect/>
          </a:stretch>
        </p:blipFill>
        <p:spPr>
          <a:xfrm>
            <a:off x="6643702" y="0"/>
            <a:ext cx="2500298" cy="6858000"/>
          </a:xfrm>
          <a:prstGeom prst="rect">
            <a:avLst/>
          </a:prstGeom>
        </p:spPr>
      </p:pic>
      <p:pic>
        <p:nvPicPr>
          <p:cNvPr id="12" name="Obrázok 14" descr="Manzelia zasnivani.pn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5725812" y="1857388"/>
            <a:ext cx="3418188" cy="5000636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28596" y="214298"/>
            <a:ext cx="8229600" cy="1143000"/>
          </a:xfrm>
        </p:spPr>
        <p:txBody>
          <a:bodyPr/>
          <a:lstStyle/>
          <a:p>
            <a:r>
              <a:rPr lang="sk-SK" b="1" dirty="0" smtClean="0"/>
              <a:t>SVIATOSŤ MANŽELSTVA</a:t>
            </a:r>
            <a:endParaRPr lang="sk-SK" b="1" dirty="0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0" y="1928802"/>
            <a:ext cx="6572264" cy="47149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dirty="0" smtClean="0"/>
              <a:t>- znamenie Boha, ktorý je prekypujúca láska</a:t>
            </a:r>
          </a:p>
          <a:p>
            <a:pPr>
              <a:buFontTx/>
              <a:buChar char="-"/>
            </a:pPr>
            <a:r>
              <a:rPr lang="sk-SK" sz="2800" dirty="0" smtClean="0"/>
              <a:t>sľub muža a ženy pred Bohom </a:t>
            </a:r>
          </a:p>
          <a:p>
            <a:pPr>
              <a:buNone/>
            </a:pPr>
            <a:r>
              <a:rPr lang="sk-SK" sz="2800" dirty="0" smtClean="0"/>
              <a:t>			naplnený fyzickým zjednotením</a:t>
            </a:r>
          </a:p>
          <a:p>
            <a:pPr>
              <a:buFontTx/>
              <a:buChar char="-"/>
            </a:pPr>
            <a:endParaRPr lang="sk-SK" sz="2800" dirty="0" smtClean="0"/>
          </a:p>
          <a:p>
            <a:pPr>
              <a:buNone/>
            </a:pPr>
            <a:r>
              <a:rPr lang="sk-SK" sz="2800" b="1" dirty="0" smtClean="0"/>
              <a:t>Sviatosť si udeľujú muž a žena navzájom</a:t>
            </a:r>
          </a:p>
          <a:p>
            <a:pPr marL="514350" indent="-514350">
              <a:buFont typeface="+mj-lt"/>
              <a:buAutoNum type="arabicParenR"/>
            </a:pPr>
            <a:r>
              <a:rPr lang="sk-SK" sz="2800" dirty="0" smtClean="0"/>
              <a:t>slobodným súhlasom</a:t>
            </a:r>
          </a:p>
          <a:p>
            <a:pPr marL="514350" indent="-514350">
              <a:buFont typeface="+mj-lt"/>
              <a:buAutoNum type="arabicParenR"/>
            </a:pPr>
            <a:r>
              <a:rPr lang="sk-SK" sz="2800" dirty="0" smtClean="0"/>
              <a:t>vernosťou výlučne a navždy</a:t>
            </a:r>
          </a:p>
          <a:p>
            <a:pPr marL="514350" indent="-514350">
              <a:buFont typeface="+mj-lt"/>
              <a:buAutoNum type="arabicParenR"/>
            </a:pPr>
            <a:r>
              <a:rPr lang="sk-SK" sz="2800" dirty="0" smtClean="0"/>
              <a:t>otvorenosťou pre potomstvo</a:t>
            </a:r>
          </a:p>
          <a:p>
            <a:pPr>
              <a:buNone/>
            </a:pPr>
            <a:r>
              <a:rPr lang="sk-SK" sz="2000" dirty="0" smtClean="0"/>
              <a:t>			      </a:t>
            </a:r>
          </a:p>
          <a:p>
            <a:r>
              <a:rPr lang="sk-SK" sz="2800" dirty="0" smtClean="0"/>
              <a:t>verejné liturgické slávenie</a:t>
            </a:r>
          </a:p>
        </p:txBody>
      </p:sp>
      <p:pic>
        <p:nvPicPr>
          <p:cNvPr id="3074" name="Picture 2" descr="C:\Users\domin\Dropbox\youcat\obr YC\manz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0"/>
            <a:ext cx="1928826" cy="1111912"/>
          </a:xfrm>
          <a:prstGeom prst="rect">
            <a:avLst/>
          </a:prstGeom>
          <a:noFill/>
        </p:spPr>
      </p:pic>
      <p:pic>
        <p:nvPicPr>
          <p:cNvPr id="3" name="Obrázok 5" descr="O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5143488"/>
            <a:ext cx="3682997" cy="17145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2214546" y="0"/>
            <a:ext cx="6929454" cy="707229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-71470" y="214290"/>
            <a:ext cx="8686800" cy="107157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SVIATOSŤ </a:t>
            </a: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MANŽELSTVA</a:t>
            </a:r>
            <a:endParaRPr kumimoji="0" lang="sk-SK" sz="4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obsahu 6"/>
          <p:cNvSpPr txBox="1">
            <a:spLocks/>
          </p:cNvSpPr>
          <p:nvPr/>
        </p:nvSpPr>
        <p:spPr>
          <a:xfrm>
            <a:off x="2357422" y="1142984"/>
            <a:ext cx="6786578" cy="57150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„všetko je relatívne“  →  potreba Absolútna,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istoty</a:t>
            </a: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800" b="1" dirty="0" smtClean="0">
                <a:solidFill>
                  <a:schemeClr val="bg1"/>
                </a:solidFill>
              </a:rPr>
              <a:t>Č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ho ohrozuje?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hriech: nedostatok kultúry dialógu a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pozornosti, egoizmus					</a:t>
            </a:r>
            <a:endParaRPr lang="sk-SK" sz="2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odluka od stola a lôžka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neznesiteľné bremeno, psychické/fyzické násilie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anulácia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rozvedení a znovuzosobášení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Obrázok 11" descr="ManzeliaSpoluhladiaci.pn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-9009" y="3500439"/>
            <a:ext cx="286649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122" name="Picture 2" descr="C:\Users\domin\Dropbox\youcat\obr YC\rozv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748832" cy="1721293"/>
          </a:xfrm>
          <a:prstGeom prst="rect">
            <a:avLst/>
          </a:prstGeom>
          <a:noFill/>
        </p:spPr>
      </p:pic>
      <p:sp>
        <p:nvSpPr>
          <p:cNvPr id="13" name="Desaťcípa hviezda 25"/>
          <p:cNvSpPr/>
          <p:nvPr/>
        </p:nvSpPr>
        <p:spPr>
          <a:xfrm>
            <a:off x="3500430" y="1643050"/>
            <a:ext cx="500066" cy="500066"/>
          </a:xfrm>
          <a:prstGeom prst="star10">
            <a:avLst/>
          </a:prstGeom>
          <a:solidFill>
            <a:srgbClr val="FECE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000" b="1" dirty="0">
              <a:solidFill>
                <a:schemeClr val="tx1"/>
              </a:solidFill>
            </a:endParaRPr>
          </a:p>
        </p:txBody>
      </p:sp>
      <p:sp>
        <p:nvSpPr>
          <p:cNvPr id="12" name="BlokTextu 26"/>
          <p:cNvSpPr txBox="1"/>
          <p:nvPr/>
        </p:nvSpPr>
        <p:spPr>
          <a:xfrm>
            <a:off x="3487367" y="171448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263</a:t>
            </a:r>
            <a:endParaRPr lang="sk-SK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5143504" cy="68580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2786050" y="142852"/>
            <a:ext cx="571500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SVIATOSŤ</a:t>
            </a: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4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MANŽELSTVA</a:t>
            </a:r>
            <a:endParaRPr kumimoji="0" lang="sk-SK" sz="4400" b="0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2714612" y="1142984"/>
            <a:ext cx="6215106" cy="5400676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nekatolíkom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cirk. súhlas → pozor na 			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nábož. ľahostajnosť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nekresťanom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cirk. výnimka → veľmi ťažké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sk-SK" sz="2800" b="1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sk-SK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sk-SK" sz="2800" dirty="0" smtClean="0"/>
              <a:t>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môže žiť naplno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k-SK" sz="2400" dirty="0" smtClean="0"/>
              <a:t>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: </a:t>
            </a:r>
            <a:r>
              <a:rPr lang="sk-SK" sz="2400" dirty="0" smtClean="0"/>
              <a:t>pre nebeské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kráľovstvo – 			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láske a z lásky</a:t>
            </a:r>
            <a:endParaRPr lang="sk-SK" sz="24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 sexuálneho vzťahu ≠ bez lásky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k-SK" sz="20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sk-SK" sz="2800" dirty="0" smtClean="0"/>
              <a:t>   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rodina:</a:t>
            </a:r>
            <a:r>
              <a:rPr lang="sk-SK" sz="2800" dirty="0" smtClean="0"/>
              <a:t>   </a:t>
            </a:r>
            <a:r>
              <a:rPr lang="sk-SK" sz="2400" dirty="0" smtClean="0"/>
              <a:t>domáca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Cirkev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ok 8" descr="imagesCAX25V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357694"/>
            <a:ext cx="1606017" cy="23188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Obrázok 18" descr="Rodinka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285720" y="1274599"/>
            <a:ext cx="2676168" cy="5583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ok 17" descr="kristu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2928934"/>
            <a:ext cx="459120" cy="59776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428596" y="1600200"/>
            <a:ext cx="5929354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SVÄTENINY: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posvätné znaky/úkony sprostredkúvajúce Božie požehnanie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pre: osoby, domy, voda, zvony, kostol</a:t>
            </a:r>
            <a:r>
              <a:rPr kumimoji="0" lang="sk-S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  	 popolec </a:t>
            </a: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2800" b="1" dirty="0" smtClean="0">
                <a:solidFill>
                  <a:schemeClr val="bg1"/>
                </a:solidFill>
              </a:rPr>
              <a:t>EXORCIZMUS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jednoduchý a veľký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PÚŤ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modlitba nohami; život je veľká púť k Bohu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KRÍŽOVÁ CESTA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KRESŤANSKÝ POHREB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35716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ĎALŠIE  LITURGICKÉ  SLÁVENIA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domin\Dropbox\youcat\obr YC\exorciz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7570" y="2857496"/>
            <a:ext cx="2716430" cy="928694"/>
          </a:xfrm>
          <a:prstGeom prst="rect">
            <a:avLst/>
          </a:prstGeom>
          <a:noFill/>
        </p:spPr>
      </p:pic>
      <p:pic>
        <p:nvPicPr>
          <p:cNvPr id="4099" name="Picture 3" descr="C:\Users\domin\Dropbox\youcat\obr YC\bud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886450"/>
            <a:ext cx="1104900" cy="971550"/>
          </a:xfrm>
          <a:prstGeom prst="rect">
            <a:avLst/>
          </a:prstGeom>
          <a:noFill/>
        </p:spPr>
      </p:pic>
      <p:pic>
        <p:nvPicPr>
          <p:cNvPr id="4100" name="Picture 4" descr="C:\Users\domin\Dropbox\youcat\obr YC\ces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429132"/>
            <a:ext cx="1652590" cy="1081474"/>
          </a:xfrm>
          <a:prstGeom prst="rect">
            <a:avLst/>
          </a:prstGeom>
          <a:noFill/>
        </p:spPr>
      </p:pic>
      <p:pic>
        <p:nvPicPr>
          <p:cNvPr id="4101" name="Picture 5" descr="C:\Users\domin\Dropbox\youcat\obr YC\zv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571612"/>
            <a:ext cx="1092223" cy="1092223"/>
          </a:xfrm>
          <a:prstGeom prst="rect">
            <a:avLst/>
          </a:prstGeom>
          <a:noFill/>
        </p:spPr>
      </p:pic>
      <p:pic>
        <p:nvPicPr>
          <p:cNvPr id="4102" name="Picture 6" descr="C:\Users\domin\Dropbox\youcat\obr YC\pu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000504"/>
            <a:ext cx="2677985" cy="785818"/>
          </a:xfrm>
          <a:prstGeom prst="rect">
            <a:avLst/>
          </a:prstGeom>
          <a:noFill/>
        </p:spPr>
      </p:pic>
      <p:pic>
        <p:nvPicPr>
          <p:cNvPr id="1026" name="Picture 2" descr="C:\Users\domin\Dropbox\youcat\obr YC\pohre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5286388"/>
            <a:ext cx="2686050" cy="10191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17324</TotalTime>
  <Words>155</Words>
  <Application>Microsoft Office PowerPoint</Application>
  <PresentationFormat>Prezentácia na obrazovke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 V I A T O S T I</vt:lpstr>
      <vt:lpstr>      SVIATOSŤ CHORÝCH</vt:lpstr>
      <vt:lpstr>   SVIATOSŤ POSVÄTNÉHO STAVU</vt:lpstr>
      <vt:lpstr>SVIATOSŤ MANŽELSTVA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1016</cp:revision>
  <dcterms:created xsi:type="dcterms:W3CDTF">2012-01-09T09:48:31Z</dcterms:created>
  <dcterms:modified xsi:type="dcterms:W3CDTF">2013-01-11T12:46:29Z</dcterms:modified>
</cp:coreProperties>
</file>