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7" r:id="rId2"/>
    <p:sldId id="269" r:id="rId3"/>
    <p:sldId id="270" r:id="rId4"/>
    <p:sldId id="260" r:id="rId5"/>
    <p:sldId id="261" r:id="rId6"/>
    <p:sldId id="263" r:id="rId7"/>
    <p:sldId id="266" r:id="rId8"/>
    <p:sldId id="264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8" autoAdjust="0"/>
    <p:restoredTop sz="94660"/>
  </p:normalViewPr>
  <p:slideViewPr>
    <p:cSldViewPr>
      <p:cViewPr varScale="1">
        <p:scale>
          <a:sx n="69" d="100"/>
          <a:sy n="69" d="100"/>
        </p:scale>
        <p:origin x="-54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12341-3E60-4212-9532-58396BB752F9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9E521-2109-4832-A329-7177D5D8A18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19.gif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27.gif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1412875"/>
            <a:ext cx="2951163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Youcat 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60648"/>
            <a:ext cx="4194704" cy="625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1043608" y="0"/>
            <a:ext cx="612068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43608" cy="6858000"/>
          </a:xfrm>
        </p:spPr>
        <p:txBody>
          <a:bodyPr>
            <a:noAutofit/>
          </a:bodyPr>
          <a:lstStyle/>
          <a:p>
            <a:r>
              <a:rPr lang="sk-SK" sz="4800" b="1" dirty="0" smtClean="0">
                <a:solidFill>
                  <a:srgbClr val="FFC000"/>
                </a:solidFill>
              </a:rPr>
              <a:t>S</a:t>
            </a:r>
            <a:br>
              <a:rPr lang="sk-SK" sz="4800" b="1" dirty="0" smtClean="0">
                <a:solidFill>
                  <a:srgbClr val="FFC000"/>
                </a:solidFill>
              </a:rPr>
            </a:br>
            <a:r>
              <a:rPr lang="sk-SK" sz="4800" b="1" dirty="0" smtClean="0">
                <a:solidFill>
                  <a:srgbClr val="FFC000"/>
                </a:solidFill>
              </a:rPr>
              <a:t>V</a:t>
            </a:r>
            <a:br>
              <a:rPr lang="sk-SK" sz="4800" b="1" dirty="0" smtClean="0">
                <a:solidFill>
                  <a:srgbClr val="FFC000"/>
                </a:solidFill>
              </a:rPr>
            </a:br>
            <a:r>
              <a:rPr lang="sk-SK" sz="4800" b="1" dirty="0" smtClean="0">
                <a:solidFill>
                  <a:srgbClr val="FFC000"/>
                </a:solidFill>
              </a:rPr>
              <a:t>I</a:t>
            </a:r>
            <a:br>
              <a:rPr lang="sk-SK" sz="4800" b="1" dirty="0" smtClean="0">
                <a:solidFill>
                  <a:srgbClr val="FFC000"/>
                </a:solidFill>
              </a:rPr>
            </a:br>
            <a:r>
              <a:rPr lang="sk-SK" sz="4800" b="1" dirty="0" smtClean="0">
                <a:solidFill>
                  <a:srgbClr val="FFC000"/>
                </a:solidFill>
              </a:rPr>
              <a:t>A</a:t>
            </a:r>
            <a:br>
              <a:rPr lang="sk-SK" sz="4800" b="1" dirty="0" smtClean="0">
                <a:solidFill>
                  <a:srgbClr val="FFC000"/>
                </a:solidFill>
              </a:rPr>
            </a:br>
            <a:r>
              <a:rPr lang="sk-SK" sz="4800" b="1" dirty="0" smtClean="0">
                <a:solidFill>
                  <a:srgbClr val="FFC000"/>
                </a:solidFill>
              </a:rPr>
              <a:t>T</a:t>
            </a:r>
            <a:br>
              <a:rPr lang="sk-SK" sz="4800" b="1" dirty="0" smtClean="0">
                <a:solidFill>
                  <a:srgbClr val="FFC000"/>
                </a:solidFill>
              </a:rPr>
            </a:br>
            <a:r>
              <a:rPr lang="sk-SK" sz="4800" b="1" dirty="0" smtClean="0">
                <a:solidFill>
                  <a:srgbClr val="FFC000"/>
                </a:solidFill>
              </a:rPr>
              <a:t>O</a:t>
            </a:r>
            <a:br>
              <a:rPr lang="sk-SK" sz="4800" b="1" dirty="0" smtClean="0">
                <a:solidFill>
                  <a:srgbClr val="FFC000"/>
                </a:solidFill>
              </a:rPr>
            </a:br>
            <a:r>
              <a:rPr lang="sk-SK" sz="4800" b="1" dirty="0" smtClean="0">
                <a:solidFill>
                  <a:srgbClr val="FFC000"/>
                </a:solidFill>
              </a:rPr>
              <a:t>S</a:t>
            </a:r>
            <a:br>
              <a:rPr lang="sk-SK" sz="4800" b="1" dirty="0" smtClean="0">
                <a:solidFill>
                  <a:srgbClr val="FFC000"/>
                </a:solidFill>
              </a:rPr>
            </a:br>
            <a:r>
              <a:rPr lang="sk-SK" sz="4800" b="1" dirty="0" smtClean="0">
                <a:solidFill>
                  <a:srgbClr val="FFC000"/>
                </a:solidFill>
              </a:rPr>
              <a:t>T</a:t>
            </a:r>
            <a:br>
              <a:rPr lang="sk-SK" sz="4800" b="1" dirty="0" smtClean="0">
                <a:solidFill>
                  <a:srgbClr val="FFC000"/>
                </a:solidFill>
              </a:rPr>
            </a:br>
            <a:r>
              <a:rPr lang="sk-SK" sz="4800" b="1" dirty="0" smtClean="0">
                <a:solidFill>
                  <a:srgbClr val="FFC000"/>
                </a:solidFill>
              </a:rPr>
              <a:t>I</a:t>
            </a:r>
            <a:endParaRPr lang="sk-SK" sz="4800" b="1" dirty="0">
              <a:solidFill>
                <a:srgbClr val="FFC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0"/>
            <a:ext cx="6120680" cy="68580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270000"/>
              </a:lnSpc>
              <a:buNone/>
            </a:pPr>
            <a:r>
              <a:rPr lang="sk-SK" sz="2000" b="1" dirty="0" smtClean="0"/>
              <a:t>siroty     </a:t>
            </a:r>
            <a:r>
              <a:rPr lang="sk-SK" sz="2000" b="1" dirty="0" smtClean="0">
                <a:sym typeface="Wingdings"/>
              </a:rPr>
              <a:t>    </a:t>
            </a:r>
            <a:r>
              <a:rPr lang="sk-SK" sz="2800" b="1" dirty="0" smtClean="0">
                <a:sym typeface="Wingdings"/>
              </a:rPr>
              <a:t> </a:t>
            </a:r>
            <a:r>
              <a:rPr lang="sk-SK" sz="2800" b="1" dirty="0" smtClean="0">
                <a:solidFill>
                  <a:schemeClr val="bg1"/>
                </a:solidFill>
              </a:rPr>
              <a:t>KRST     </a:t>
            </a:r>
            <a:r>
              <a:rPr lang="sk-SK" sz="2000" b="1" dirty="0" smtClean="0">
                <a:sym typeface="Wingdings"/>
              </a:rPr>
              <a:t>     </a:t>
            </a:r>
            <a:r>
              <a:rPr lang="sk-SK" sz="2000" b="1" dirty="0" smtClean="0"/>
              <a:t>Božie deti</a:t>
            </a:r>
          </a:p>
          <a:p>
            <a:pPr algn="ctr">
              <a:lnSpc>
                <a:spcPct val="270000"/>
              </a:lnSpc>
              <a:buNone/>
            </a:pPr>
            <a:r>
              <a:rPr lang="sk-SK" sz="2000" b="1" dirty="0" smtClean="0"/>
              <a:t>slabí     </a:t>
            </a:r>
            <a:r>
              <a:rPr lang="sk-SK" sz="2000" b="1" dirty="0" smtClean="0">
                <a:sym typeface="Wingdings"/>
              </a:rPr>
              <a:t>     </a:t>
            </a:r>
            <a:r>
              <a:rPr lang="sk-SK" sz="2800" b="1" dirty="0" smtClean="0">
                <a:solidFill>
                  <a:schemeClr val="bg1"/>
                </a:solidFill>
              </a:rPr>
              <a:t>BIRMOVANIE</a:t>
            </a:r>
            <a:r>
              <a:rPr lang="sk-SK" sz="2000" b="1" dirty="0" smtClean="0"/>
              <a:t>     </a:t>
            </a:r>
            <a:r>
              <a:rPr lang="sk-SK" sz="2000" b="1" dirty="0" smtClean="0">
                <a:sym typeface="Wingdings"/>
              </a:rPr>
              <a:t>     </a:t>
            </a:r>
            <a:r>
              <a:rPr lang="sk-SK" sz="2000" b="1" dirty="0" smtClean="0"/>
              <a:t>silní</a:t>
            </a:r>
          </a:p>
          <a:p>
            <a:pPr algn="ctr">
              <a:lnSpc>
                <a:spcPct val="270000"/>
              </a:lnSpc>
              <a:buNone/>
            </a:pPr>
            <a:r>
              <a:rPr lang="sk-SK" sz="2000" b="1" dirty="0" smtClean="0"/>
              <a:t>hladní     </a:t>
            </a:r>
            <a:r>
              <a:rPr lang="sk-SK" sz="2000" b="1" dirty="0" smtClean="0">
                <a:sym typeface="Wingdings"/>
              </a:rPr>
              <a:t>     </a:t>
            </a:r>
            <a:r>
              <a:rPr lang="sk-SK" sz="2800" b="1" dirty="0" smtClean="0">
                <a:solidFill>
                  <a:schemeClr val="bg1"/>
                </a:solidFill>
              </a:rPr>
              <a:t>EUCHARISTIA</a:t>
            </a:r>
            <a:r>
              <a:rPr lang="sk-SK" sz="2000" b="1" dirty="0" smtClean="0"/>
              <a:t>      </a:t>
            </a:r>
            <a:r>
              <a:rPr lang="sk-SK" sz="2000" b="1" dirty="0" smtClean="0">
                <a:sym typeface="Wingdings"/>
              </a:rPr>
              <a:t>     </a:t>
            </a:r>
            <a:r>
              <a:rPr lang="sk-SK" sz="2000" b="1" dirty="0" smtClean="0"/>
              <a:t>sýtiaci </a:t>
            </a:r>
          </a:p>
          <a:p>
            <a:pPr algn="ctr">
              <a:lnSpc>
                <a:spcPct val="270000"/>
              </a:lnSpc>
              <a:buNone/>
            </a:pPr>
            <a:r>
              <a:rPr lang="sk-SK" sz="2000" b="1" dirty="0" smtClean="0"/>
              <a:t>hriešni     </a:t>
            </a:r>
            <a:r>
              <a:rPr lang="sk-SK" sz="2000" b="1" dirty="0" smtClean="0">
                <a:sym typeface="Wingdings"/>
              </a:rPr>
              <a:t></a:t>
            </a:r>
            <a:r>
              <a:rPr lang="sk-SK" sz="2000" b="1" dirty="0" smtClean="0"/>
              <a:t>     </a:t>
            </a:r>
            <a:r>
              <a:rPr lang="sk-SK" sz="2800" b="1" dirty="0" smtClean="0">
                <a:solidFill>
                  <a:schemeClr val="bg1"/>
                </a:solidFill>
              </a:rPr>
              <a:t>SVIATOSŤ  ZMIERENIA</a:t>
            </a:r>
            <a:r>
              <a:rPr lang="sk-SK" sz="2000" b="1" dirty="0" smtClean="0">
                <a:solidFill>
                  <a:schemeClr val="bg1"/>
                </a:solidFill>
              </a:rPr>
              <a:t>      </a:t>
            </a:r>
            <a:r>
              <a:rPr lang="sk-SK" sz="2000" b="1" dirty="0" smtClean="0">
                <a:sym typeface="Wingdings"/>
              </a:rPr>
              <a:t></a:t>
            </a:r>
            <a:r>
              <a:rPr lang="sk-SK" sz="2000" b="1" dirty="0" smtClean="0"/>
              <a:t>     čistí</a:t>
            </a:r>
          </a:p>
          <a:p>
            <a:pPr algn="ctr">
              <a:lnSpc>
                <a:spcPct val="270000"/>
              </a:lnSpc>
              <a:buNone/>
            </a:pPr>
            <a:r>
              <a:rPr lang="sk-SK" sz="2000" b="1" dirty="0" smtClean="0"/>
              <a:t>zúfalí     </a:t>
            </a:r>
            <a:r>
              <a:rPr lang="sk-SK" sz="2000" b="1" dirty="0" smtClean="0">
                <a:sym typeface="Wingdings"/>
              </a:rPr>
              <a:t></a:t>
            </a:r>
            <a:r>
              <a:rPr lang="sk-SK" sz="2000" b="1" dirty="0" smtClean="0"/>
              <a:t>     </a:t>
            </a:r>
            <a:r>
              <a:rPr lang="sk-SK" sz="2800" b="1" dirty="0" smtClean="0">
                <a:solidFill>
                  <a:schemeClr val="bg1"/>
                </a:solidFill>
              </a:rPr>
              <a:t>SVIATOSŤ  CHORÝCH</a:t>
            </a:r>
            <a:r>
              <a:rPr lang="sk-SK" sz="2000" b="1" dirty="0" smtClean="0">
                <a:solidFill>
                  <a:schemeClr val="bg1"/>
                </a:solidFill>
              </a:rPr>
              <a:t>      </a:t>
            </a:r>
            <a:r>
              <a:rPr lang="sk-SK" sz="2000" b="1" dirty="0" smtClean="0">
                <a:sym typeface="Wingdings"/>
              </a:rPr>
              <a:t>     </a:t>
            </a:r>
            <a:r>
              <a:rPr lang="sk-SK" sz="2000" b="1" dirty="0" smtClean="0"/>
              <a:t>dôverujúci</a:t>
            </a:r>
          </a:p>
          <a:p>
            <a:pPr algn="ctr">
              <a:lnSpc>
                <a:spcPct val="270000"/>
              </a:lnSpc>
              <a:buNone/>
            </a:pPr>
            <a:r>
              <a:rPr lang="sk-SK" sz="2000" b="1" dirty="0" smtClean="0"/>
              <a:t>individualisti     </a:t>
            </a:r>
            <a:r>
              <a:rPr lang="sk-SK" sz="2000" b="1" dirty="0" smtClean="0">
                <a:sym typeface="Wingdings"/>
              </a:rPr>
              <a:t></a:t>
            </a:r>
            <a:r>
              <a:rPr lang="sk-SK" sz="2000" b="1" dirty="0" smtClean="0"/>
              <a:t>     </a:t>
            </a:r>
            <a:r>
              <a:rPr lang="sk-SK" sz="2800" b="1" dirty="0" smtClean="0">
                <a:solidFill>
                  <a:schemeClr val="bg1"/>
                </a:solidFill>
              </a:rPr>
              <a:t>POSV</a:t>
            </a:r>
            <a:r>
              <a:rPr lang="sk-SK" sz="2800" b="1" dirty="0" smtClean="0">
                <a:solidFill>
                  <a:schemeClr val="bg1"/>
                </a:solidFill>
                <a:latin typeface="Calibri"/>
              </a:rPr>
              <a:t>ÄTNÝ STAV </a:t>
            </a:r>
            <a:r>
              <a:rPr lang="sk-SK" sz="2000" b="1" dirty="0" smtClean="0">
                <a:sym typeface="Wingdings"/>
              </a:rPr>
              <a:t></a:t>
            </a:r>
            <a:r>
              <a:rPr lang="sk-SK" sz="2000" b="1" dirty="0" smtClean="0"/>
              <a:t>     milujúci služobníci</a:t>
            </a:r>
          </a:p>
          <a:p>
            <a:pPr algn="ctr">
              <a:lnSpc>
                <a:spcPct val="270000"/>
              </a:lnSpc>
              <a:buNone/>
            </a:pPr>
            <a:r>
              <a:rPr lang="sk-SK" sz="2000" b="1" dirty="0" smtClean="0"/>
              <a:t>individualisti     </a:t>
            </a:r>
            <a:r>
              <a:rPr lang="sk-SK" sz="2000" b="1" dirty="0" smtClean="0">
                <a:sym typeface="Wingdings"/>
              </a:rPr>
              <a:t>     </a:t>
            </a:r>
            <a:r>
              <a:rPr lang="sk-SK" sz="2800" b="1" dirty="0" smtClean="0">
                <a:solidFill>
                  <a:schemeClr val="bg1"/>
                </a:solidFill>
              </a:rPr>
              <a:t>MANŽELSTVO</a:t>
            </a:r>
            <a:r>
              <a:rPr lang="sk-SK" sz="2000" b="1" dirty="0" smtClean="0"/>
              <a:t>     </a:t>
            </a:r>
            <a:r>
              <a:rPr lang="sk-SK" sz="2000" b="1" dirty="0" smtClean="0">
                <a:sym typeface="Wingdings"/>
              </a:rPr>
              <a:t></a:t>
            </a:r>
            <a:r>
              <a:rPr lang="sk-SK" sz="2000" b="1" dirty="0" smtClean="0"/>
              <a:t>     milujúci služobníci</a:t>
            </a:r>
            <a:endParaRPr lang="sk-SK" sz="2000" b="1" dirty="0"/>
          </a:p>
        </p:txBody>
      </p:sp>
      <p:sp>
        <p:nvSpPr>
          <p:cNvPr id="3083" name="AutoShape 11" descr="2Q=="/>
          <p:cNvSpPr>
            <a:spLocks noChangeAspect="1" noChangeArrowheads="1"/>
          </p:cNvSpPr>
          <p:nvPr/>
        </p:nvSpPr>
        <p:spPr bwMode="auto">
          <a:xfrm>
            <a:off x="4076700" y="2590800"/>
            <a:ext cx="990600" cy="16764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3085" name="AutoShape 13" descr="2Q=="/>
          <p:cNvSpPr>
            <a:spLocks noChangeAspect="1" noChangeArrowheads="1"/>
          </p:cNvSpPr>
          <p:nvPr/>
        </p:nvSpPr>
        <p:spPr bwMode="auto">
          <a:xfrm>
            <a:off x="4076700" y="2590800"/>
            <a:ext cx="990600" cy="16764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3087" name="AutoShape 15" descr="2Q=="/>
          <p:cNvSpPr>
            <a:spLocks noChangeAspect="1" noChangeArrowheads="1"/>
          </p:cNvSpPr>
          <p:nvPr/>
        </p:nvSpPr>
        <p:spPr bwMode="auto">
          <a:xfrm>
            <a:off x="4081463" y="2590800"/>
            <a:ext cx="981075" cy="16764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3089" name="AutoShape 17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981075" cy="1676401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pic>
        <p:nvPicPr>
          <p:cNvPr id="9" name="Obrázok 8" descr="kr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-99392"/>
            <a:ext cx="1542204" cy="1002434"/>
          </a:xfrm>
          <a:prstGeom prst="rect">
            <a:avLst/>
          </a:prstGeom>
        </p:spPr>
      </p:pic>
      <p:pic>
        <p:nvPicPr>
          <p:cNvPr id="10" name="Obrázok 9" descr="kna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4797152"/>
            <a:ext cx="1739532" cy="906936"/>
          </a:xfrm>
          <a:prstGeom prst="rect">
            <a:avLst/>
          </a:prstGeom>
        </p:spPr>
      </p:pic>
      <p:grpSp>
        <p:nvGrpSpPr>
          <p:cNvPr id="16" name="Skupina 15"/>
          <p:cNvGrpSpPr/>
          <p:nvPr/>
        </p:nvGrpSpPr>
        <p:grpSpPr>
          <a:xfrm>
            <a:off x="7343798" y="3563562"/>
            <a:ext cx="1620690" cy="1214876"/>
            <a:chOff x="5839306" y="980728"/>
            <a:chExt cx="2573154" cy="1988056"/>
          </a:xfrm>
        </p:grpSpPr>
        <p:pic>
          <p:nvPicPr>
            <p:cNvPr id="13" name="Obrázok 12" descr="chory 1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2160" y="980728"/>
              <a:ext cx="2400300" cy="1844040"/>
            </a:xfrm>
            <a:prstGeom prst="rect">
              <a:avLst/>
            </a:prstGeom>
          </p:spPr>
        </p:pic>
        <p:pic>
          <p:nvPicPr>
            <p:cNvPr id="14" name="Obrázok 13" descr="chory 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04248" y="1124744"/>
              <a:ext cx="861060" cy="1844040"/>
            </a:xfrm>
            <a:prstGeom prst="rect">
              <a:avLst/>
            </a:prstGeom>
          </p:spPr>
        </p:pic>
        <p:pic>
          <p:nvPicPr>
            <p:cNvPr id="15" name="Obrázok 14" descr="chory 3.gif"/>
            <p:cNvPicPr>
              <a:picLocks noChangeAspect="1"/>
            </p:cNvPicPr>
            <p:nvPr/>
          </p:nvPicPr>
          <p:blipFill>
            <a:blip r:embed="rId7" cstate="print"/>
            <a:srcRect l="22332"/>
            <a:stretch>
              <a:fillRect/>
            </a:stretch>
          </p:blipFill>
          <p:spPr>
            <a:xfrm>
              <a:off x="5839306" y="980728"/>
              <a:ext cx="651014" cy="1844040"/>
            </a:xfrm>
            <a:prstGeom prst="rect">
              <a:avLst/>
            </a:prstGeom>
          </p:spPr>
        </p:pic>
      </p:grpSp>
      <p:pic>
        <p:nvPicPr>
          <p:cNvPr id="17" name="Obrázok 16" descr="svadba.gif"/>
          <p:cNvPicPr>
            <a:picLocks noChangeAspect="1"/>
          </p:cNvPicPr>
          <p:nvPr/>
        </p:nvPicPr>
        <p:blipFill>
          <a:blip r:embed="rId8" cstate="print"/>
          <a:srcRect t="20171"/>
          <a:stretch>
            <a:fillRect/>
          </a:stretch>
        </p:blipFill>
        <p:spPr>
          <a:xfrm>
            <a:off x="7164288" y="5671482"/>
            <a:ext cx="1728192" cy="1069886"/>
          </a:xfrm>
          <a:prstGeom prst="rect">
            <a:avLst/>
          </a:prstGeom>
        </p:spPr>
      </p:pic>
      <p:grpSp>
        <p:nvGrpSpPr>
          <p:cNvPr id="23" name="Skupina 22"/>
          <p:cNvGrpSpPr/>
          <p:nvPr/>
        </p:nvGrpSpPr>
        <p:grpSpPr>
          <a:xfrm>
            <a:off x="7452320" y="692696"/>
            <a:ext cx="1224136" cy="1031874"/>
            <a:chOff x="7234376" y="908720"/>
            <a:chExt cx="1793919" cy="1512168"/>
          </a:xfrm>
        </p:grpSpPr>
        <p:pic>
          <p:nvPicPr>
            <p:cNvPr id="18" name="Obrázok 17" descr="birmovka 3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8424" y="1196752"/>
              <a:ext cx="639871" cy="1224136"/>
            </a:xfrm>
            <a:prstGeom prst="rect">
              <a:avLst/>
            </a:prstGeom>
          </p:spPr>
        </p:pic>
        <p:grpSp>
          <p:nvGrpSpPr>
            <p:cNvPr id="22" name="Skupina 21"/>
            <p:cNvGrpSpPr/>
            <p:nvPr/>
          </p:nvGrpSpPr>
          <p:grpSpPr>
            <a:xfrm>
              <a:off x="7234376" y="908720"/>
              <a:ext cx="1226732" cy="1409700"/>
              <a:chOff x="7234376" y="908720"/>
              <a:chExt cx="1226732" cy="1409700"/>
            </a:xfrm>
          </p:grpSpPr>
          <p:pic>
            <p:nvPicPr>
              <p:cNvPr id="19" name="Obrázok 18" descr="birmovka 2.gif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812360" y="1196752"/>
                <a:ext cx="648748" cy="1121668"/>
              </a:xfrm>
              <a:prstGeom prst="rect">
                <a:avLst/>
              </a:prstGeom>
            </p:spPr>
          </p:pic>
          <p:pic>
            <p:nvPicPr>
              <p:cNvPr id="20" name="Obrázok 19" descr="birmovka 1.gif"/>
              <p:cNvPicPr>
                <a:picLocks noChangeAspect="1"/>
              </p:cNvPicPr>
              <p:nvPr/>
            </p:nvPicPr>
            <p:blipFill>
              <a:blip r:embed="rId11" cstate="print"/>
              <a:srcRect b="4994"/>
              <a:stretch>
                <a:fillRect/>
              </a:stretch>
            </p:blipFill>
            <p:spPr>
              <a:xfrm>
                <a:off x="7234376" y="908720"/>
                <a:ext cx="938024" cy="1368152"/>
              </a:xfrm>
              <a:prstGeom prst="rect">
                <a:avLst/>
              </a:prstGeom>
            </p:spPr>
          </p:pic>
        </p:grpSp>
      </p:grpSp>
      <p:pic>
        <p:nvPicPr>
          <p:cNvPr id="1026" name="Picture 2" descr="C:\Users\domin\Desktop\sviatost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72396" y="1799689"/>
            <a:ext cx="1357322" cy="772055"/>
          </a:xfrm>
          <a:prstGeom prst="rect">
            <a:avLst/>
          </a:prstGeom>
          <a:noFill/>
        </p:spPr>
      </p:pic>
      <p:pic>
        <p:nvPicPr>
          <p:cNvPr id="1027" name="Picture 3" descr="C:\Users\domin\Desktop\spoved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29520" y="2657477"/>
            <a:ext cx="1457325" cy="1057275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285852" y="1785926"/>
            <a:ext cx="7715304" cy="1928826"/>
          </a:xfrm>
          <a:prstGeom prst="rect">
            <a:avLst/>
          </a:prstGeom>
          <a:noFill/>
          <a:ln>
            <a:gradFill>
              <a:gsLst>
                <a:gs pos="0">
                  <a:srgbClr val="FFC000"/>
                </a:gs>
                <a:gs pos="64999">
                  <a:schemeClr val="bg1"/>
                </a:gs>
                <a:gs pos="100000">
                  <a:schemeClr val="bg1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2411760" y="0"/>
            <a:ext cx="673224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836712"/>
            <a:ext cx="6732240" cy="14986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bg1"/>
                </a:solidFill>
              </a:rPr>
              <a:t> prameň - stredobod – vrchol</a:t>
            </a:r>
          </a:p>
        </p:txBody>
      </p:sp>
      <p:sp>
        <p:nvSpPr>
          <p:cNvPr id="3083" name="AutoShape 11" descr="2Q=="/>
          <p:cNvSpPr>
            <a:spLocks noChangeAspect="1" noChangeArrowheads="1"/>
          </p:cNvSpPr>
          <p:nvPr/>
        </p:nvSpPr>
        <p:spPr bwMode="auto">
          <a:xfrm>
            <a:off x="4076700" y="2590800"/>
            <a:ext cx="990600" cy="16764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3085" name="AutoShape 13" descr="2Q=="/>
          <p:cNvSpPr>
            <a:spLocks noChangeAspect="1" noChangeArrowheads="1"/>
          </p:cNvSpPr>
          <p:nvPr/>
        </p:nvSpPr>
        <p:spPr bwMode="auto">
          <a:xfrm>
            <a:off x="4076700" y="2590800"/>
            <a:ext cx="990600" cy="16764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3087" name="AutoShape 15" descr="2Q=="/>
          <p:cNvSpPr>
            <a:spLocks noChangeAspect="1" noChangeArrowheads="1"/>
          </p:cNvSpPr>
          <p:nvPr/>
        </p:nvSpPr>
        <p:spPr bwMode="auto">
          <a:xfrm>
            <a:off x="4081463" y="2590800"/>
            <a:ext cx="981075" cy="16764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3089" name="AutoShape 17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981075" cy="1676401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pic>
        <p:nvPicPr>
          <p:cNvPr id="14" name="Obrázok 13" descr="eucharist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2062604" cy="1587306"/>
          </a:xfrm>
          <a:prstGeom prst="rect">
            <a:avLst/>
          </a:prstGeom>
        </p:spPr>
      </p:pic>
      <p:grpSp>
        <p:nvGrpSpPr>
          <p:cNvPr id="23" name="Skupina 22"/>
          <p:cNvGrpSpPr/>
          <p:nvPr/>
        </p:nvGrpSpPr>
        <p:grpSpPr>
          <a:xfrm>
            <a:off x="4427984" y="2062003"/>
            <a:ext cx="5904656" cy="2862322"/>
            <a:chOff x="2987824" y="2348880"/>
            <a:chExt cx="5904656" cy="2862322"/>
          </a:xfrm>
        </p:grpSpPr>
        <p:sp>
          <p:nvSpPr>
            <p:cNvPr id="15" name="BlokTextu 14"/>
            <p:cNvSpPr txBox="1"/>
            <p:nvPr/>
          </p:nvSpPr>
          <p:spPr>
            <a:xfrm>
              <a:off x="3491880" y="2348880"/>
              <a:ext cx="54006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lnSpc>
                  <a:spcPct val="150000"/>
                </a:lnSpc>
                <a:buNone/>
              </a:pPr>
              <a:r>
                <a:rPr lang="sk-SK" sz="3000" dirty="0" smtClean="0"/>
                <a:t>sme tým, že </a:t>
              </a:r>
            </a:p>
            <a:p>
              <a:pPr marL="514350" indent="-514350">
                <a:lnSpc>
                  <a:spcPct val="150000"/>
                </a:lnSpc>
                <a:buNone/>
              </a:pPr>
              <a:r>
                <a:rPr lang="sk-SK" sz="3000" dirty="0" smtClean="0"/>
                <a:t>prijímame      telo </a:t>
              </a:r>
            </a:p>
            <a:p>
              <a:pPr marL="514350" indent="-514350">
                <a:lnSpc>
                  <a:spcPct val="150000"/>
                </a:lnSpc>
                <a:buNone/>
              </a:pPr>
              <a:r>
                <a:rPr lang="sk-SK" sz="3000" dirty="0" smtClean="0"/>
                <a:t>a stávame sa </a:t>
              </a:r>
            </a:p>
            <a:p>
              <a:pPr marL="514350" indent="-514350">
                <a:lnSpc>
                  <a:spcPct val="150000"/>
                </a:lnSpc>
                <a:buNone/>
              </a:pPr>
              <a:r>
                <a:rPr lang="sk-SK" sz="3000" dirty="0" smtClean="0"/>
                <a:t>jeho tajomným telom</a:t>
              </a:r>
            </a:p>
          </p:txBody>
        </p:sp>
        <p:pic>
          <p:nvPicPr>
            <p:cNvPr id="20" name="Obrázok 19" descr="cirkev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824" y="2492896"/>
              <a:ext cx="528796" cy="499294"/>
            </a:xfrm>
            <a:prstGeom prst="rect">
              <a:avLst/>
            </a:prstGeom>
          </p:spPr>
        </p:pic>
        <p:pic>
          <p:nvPicPr>
            <p:cNvPr id="21" name="Obrázok 20" descr="kristu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0072" y="3140968"/>
              <a:ext cx="459120" cy="597765"/>
            </a:xfrm>
            <a:prstGeom prst="rect">
              <a:avLst/>
            </a:prstGeom>
          </p:spPr>
        </p:pic>
      </p:grpSp>
      <p:pic>
        <p:nvPicPr>
          <p:cNvPr id="22" name="Obrázok 21" descr="imagesCAXI91J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924944"/>
            <a:ext cx="3816424" cy="2796768"/>
          </a:xfrm>
          <a:prstGeom prst="rect">
            <a:avLst/>
          </a:prstGeom>
        </p:spPr>
      </p:pic>
      <p:sp>
        <p:nvSpPr>
          <p:cNvPr id="24" name="BlokTextu 23"/>
          <p:cNvSpPr txBox="1"/>
          <p:nvPr/>
        </p:nvSpPr>
        <p:spPr>
          <a:xfrm>
            <a:off x="611560" y="2276872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dirty="0" smtClean="0"/>
              <a:t>1. x:</a:t>
            </a:r>
            <a:endParaRPr lang="sk-SK" sz="3000" dirty="0"/>
          </a:p>
        </p:txBody>
      </p:sp>
      <p:sp>
        <p:nvSpPr>
          <p:cNvPr id="25" name="BlokTextu 24"/>
          <p:cNvSpPr txBox="1"/>
          <p:nvPr/>
        </p:nvSpPr>
        <p:spPr>
          <a:xfrm>
            <a:off x="395536" y="573325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/>
              <a:t>  v tú noc, keď bol zradený</a:t>
            </a:r>
            <a:endParaRPr lang="sk-SK" sz="2000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7143768" y="5643578"/>
            <a:ext cx="667452" cy="589158"/>
            <a:chOff x="7020272" y="5144098"/>
            <a:chExt cx="648072" cy="589158"/>
          </a:xfrm>
        </p:grpSpPr>
        <p:sp>
          <p:nvSpPr>
            <p:cNvPr id="26" name="Desaťcípa hviezda 25"/>
            <p:cNvSpPr/>
            <p:nvPr/>
          </p:nvSpPr>
          <p:spPr>
            <a:xfrm>
              <a:off x="7020272" y="5144098"/>
              <a:ext cx="648072" cy="589158"/>
            </a:xfrm>
            <a:prstGeom prst="star10">
              <a:avLst/>
            </a:prstGeom>
            <a:solidFill>
              <a:srgbClr val="FECE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BlokTextu 26"/>
            <p:cNvSpPr txBox="1"/>
            <p:nvPr/>
          </p:nvSpPr>
          <p:spPr>
            <a:xfrm>
              <a:off x="7092280" y="5254011"/>
              <a:ext cx="54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 smtClean="0"/>
                <a:t>212</a:t>
              </a:r>
              <a:endParaRPr lang="sk-SK" b="1" dirty="0"/>
            </a:p>
          </p:txBody>
        </p:sp>
      </p:grpSp>
      <p:sp>
        <p:nvSpPr>
          <p:cNvPr id="28" name="Nadpis 1"/>
          <p:cNvSpPr txBox="1">
            <a:spLocks/>
          </p:cNvSpPr>
          <p:nvPr/>
        </p:nvSpPr>
        <p:spPr>
          <a:xfrm>
            <a:off x="2411760" y="125760"/>
            <a:ext cx="6732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EUCHARISTIA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4860032" y="566357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dirty="0" smtClean="0"/>
              <a:t>rôzne názvy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4" grpId="0"/>
      <p:bldP spid="25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9144000" cy="14127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4572000" cy="836712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SVÄTÁ OMŠA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11" name="Obrázok 10" descr="oms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0"/>
            <a:ext cx="2880320" cy="1235155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4860032" y="1766421"/>
            <a:ext cx="39239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sk-SK" sz="2000" dirty="0" smtClean="0"/>
              <a:t>prinášanie obetných darov</a:t>
            </a:r>
          </a:p>
          <a:p>
            <a:pPr lvl="1" algn="r"/>
            <a:r>
              <a:rPr lang="sk-SK" sz="2000" dirty="0" smtClean="0"/>
              <a:t>modlitba nad obetnými darmi</a:t>
            </a:r>
          </a:p>
          <a:p>
            <a:pPr lvl="1" algn="r"/>
            <a:r>
              <a:rPr lang="sk-SK" sz="2000" u="sng" dirty="0" smtClean="0"/>
              <a:t>pieseň vďaky; Svätý, svätý, svätý</a:t>
            </a:r>
          </a:p>
          <a:p>
            <a:pPr lvl="1" algn="r"/>
            <a:r>
              <a:rPr lang="sk-SK" sz="2000" u="sng" dirty="0" smtClean="0"/>
              <a:t>PREMENENIE</a:t>
            </a:r>
          </a:p>
          <a:p>
            <a:pPr lvl="1" algn="r"/>
            <a:r>
              <a:rPr lang="sk-SK" sz="2000" u="sng" dirty="0" smtClean="0"/>
              <a:t>príhovory, doxológia</a:t>
            </a:r>
          </a:p>
          <a:p>
            <a:pPr lvl="1" algn="r"/>
            <a:r>
              <a:rPr lang="sk-SK" sz="2000" dirty="0" smtClean="0"/>
              <a:t>Otče náš, obrad pokoja</a:t>
            </a:r>
          </a:p>
          <a:p>
            <a:pPr lvl="1" algn="r"/>
            <a:r>
              <a:rPr lang="sk-SK" sz="2000" dirty="0" smtClean="0"/>
              <a:t>lámanie chleba, prijímanie</a:t>
            </a:r>
          </a:p>
          <a:p>
            <a:pPr lvl="1" algn="r"/>
            <a:endParaRPr lang="sk-SK" sz="800" dirty="0" smtClean="0"/>
          </a:p>
          <a:p>
            <a:pPr algn="r">
              <a:buNone/>
            </a:pPr>
            <a:r>
              <a:rPr lang="sk-SK" sz="3200" b="1" dirty="0" smtClean="0"/>
              <a:t>BOHOSLUŽBA</a:t>
            </a:r>
            <a:r>
              <a:rPr lang="sk-SK" sz="3200" dirty="0" smtClean="0"/>
              <a:t> </a:t>
            </a:r>
            <a:r>
              <a:rPr lang="sk-SK" sz="3200" b="1" dirty="0" smtClean="0"/>
              <a:t>OBETY</a:t>
            </a:r>
            <a:endParaRPr lang="sk-SK" sz="800" b="1" dirty="0" smtClean="0"/>
          </a:p>
          <a:p>
            <a:pPr algn="r">
              <a:buNone/>
            </a:pPr>
            <a:endParaRPr lang="sk-SK" sz="800" dirty="0" smtClean="0"/>
          </a:p>
          <a:p>
            <a:pPr algn="r">
              <a:buNone/>
            </a:pPr>
            <a:r>
              <a:rPr lang="sk-SK" sz="2800" dirty="0" smtClean="0"/>
              <a:t>Záverečné obrady</a:t>
            </a:r>
          </a:p>
          <a:p>
            <a:pPr algn="r">
              <a:buNone/>
            </a:pPr>
            <a:r>
              <a:rPr lang="sk-SK" sz="2400" dirty="0" smtClean="0"/>
              <a:t> </a:t>
            </a:r>
            <a:r>
              <a:rPr lang="sk-SK" sz="2000" dirty="0" smtClean="0"/>
              <a:t>záverečná modlitba</a:t>
            </a:r>
          </a:p>
          <a:p>
            <a:pPr algn="r">
              <a:buNone/>
            </a:pPr>
            <a:r>
              <a:rPr lang="sk-SK" sz="2000" dirty="0" smtClean="0"/>
              <a:t>oznamy</a:t>
            </a:r>
          </a:p>
          <a:p>
            <a:pPr algn="r">
              <a:buNone/>
            </a:pPr>
            <a:r>
              <a:rPr lang="sk-SK" sz="2000" dirty="0" smtClean="0"/>
              <a:t>požehnanie</a:t>
            </a:r>
          </a:p>
          <a:p>
            <a:pPr algn="r"/>
            <a:endParaRPr lang="sk-SK" sz="2400" dirty="0"/>
          </a:p>
        </p:txBody>
      </p:sp>
      <p:sp>
        <p:nvSpPr>
          <p:cNvPr id="13" name="BlokTextu 12"/>
          <p:cNvSpPr txBox="1"/>
          <p:nvPr/>
        </p:nvSpPr>
        <p:spPr>
          <a:xfrm>
            <a:off x="395536" y="1766421"/>
            <a:ext cx="38795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sk-SK" sz="1200" dirty="0" smtClean="0"/>
          </a:p>
          <a:p>
            <a:pPr>
              <a:buNone/>
            </a:pPr>
            <a:r>
              <a:rPr lang="sk-SK" sz="2800" dirty="0" smtClean="0"/>
              <a:t>Úvodné obrady</a:t>
            </a:r>
          </a:p>
          <a:p>
            <a:pPr>
              <a:buNone/>
            </a:pPr>
            <a:r>
              <a:rPr lang="sk-SK" sz="2000" dirty="0" smtClean="0"/>
              <a:t>prežehnanie</a:t>
            </a:r>
          </a:p>
          <a:p>
            <a:pPr>
              <a:buNone/>
            </a:pPr>
            <a:r>
              <a:rPr lang="sk-SK" sz="2000" dirty="0" smtClean="0"/>
              <a:t>pozdrav</a:t>
            </a:r>
          </a:p>
          <a:p>
            <a:pPr>
              <a:buNone/>
            </a:pPr>
            <a:r>
              <a:rPr lang="sk-SK" sz="2000" dirty="0" smtClean="0"/>
              <a:t>úkon kajúcnosti</a:t>
            </a:r>
          </a:p>
          <a:p>
            <a:pPr>
              <a:buNone/>
            </a:pPr>
            <a:r>
              <a:rPr lang="sk-SK" sz="2000" dirty="0" smtClean="0"/>
              <a:t>glória</a:t>
            </a:r>
          </a:p>
          <a:p>
            <a:pPr>
              <a:buNone/>
            </a:pPr>
            <a:r>
              <a:rPr lang="sk-SK" sz="2000" dirty="0" smtClean="0"/>
              <a:t>vstupná modlitba</a:t>
            </a:r>
          </a:p>
          <a:p>
            <a:pPr lvl="1"/>
            <a:endParaRPr lang="sk-SK" sz="800" dirty="0" smtClean="0"/>
          </a:p>
          <a:p>
            <a:pPr>
              <a:buNone/>
            </a:pPr>
            <a:r>
              <a:rPr lang="sk-SK" sz="3200" b="1" dirty="0" smtClean="0"/>
              <a:t>BOHOSLUŽBA SLOVA</a:t>
            </a:r>
          </a:p>
          <a:p>
            <a:pPr>
              <a:buNone/>
            </a:pPr>
            <a:endParaRPr lang="sk-SK" sz="800" b="1" dirty="0" smtClean="0"/>
          </a:p>
          <a:p>
            <a:pPr>
              <a:buNone/>
            </a:pPr>
            <a:r>
              <a:rPr lang="sk-SK" sz="2000" dirty="0" smtClean="0"/>
              <a:t>čítania: SZ, Ž, NZ</a:t>
            </a:r>
          </a:p>
          <a:p>
            <a:pPr>
              <a:buNone/>
            </a:pPr>
            <a:r>
              <a:rPr lang="sk-SK" sz="2000" dirty="0" smtClean="0"/>
              <a:t>Aleluja</a:t>
            </a:r>
          </a:p>
          <a:p>
            <a:pPr>
              <a:buNone/>
            </a:pPr>
            <a:r>
              <a:rPr lang="sk-SK" sz="2000" u="sng" dirty="0" smtClean="0"/>
              <a:t>Evanjelium</a:t>
            </a:r>
          </a:p>
          <a:p>
            <a:pPr>
              <a:buNone/>
            </a:pPr>
            <a:r>
              <a:rPr lang="sk-SK" sz="2000" dirty="0" smtClean="0"/>
              <a:t>kázeň</a:t>
            </a:r>
          </a:p>
          <a:p>
            <a:pPr>
              <a:buNone/>
            </a:pPr>
            <a:r>
              <a:rPr lang="sk-SK" sz="2000" dirty="0" smtClean="0"/>
              <a:t>verím v Boha</a:t>
            </a:r>
          </a:p>
          <a:p>
            <a:pPr>
              <a:buNone/>
            </a:pPr>
            <a:r>
              <a:rPr lang="sk-SK" sz="2000" dirty="0" smtClean="0"/>
              <a:t>prosby</a:t>
            </a:r>
          </a:p>
          <a:p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6732240" cy="6858000"/>
          </a:xfrm>
          <a:prstGeom prst="rect">
            <a:avLst/>
          </a:prstGeom>
        </p:spPr>
      </p:pic>
      <p:pic>
        <p:nvPicPr>
          <p:cNvPr id="11" name="Obrázok 10" descr="eucharist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0"/>
            <a:ext cx="2062604" cy="15873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sk-SK" b="1" u="sng" dirty="0" smtClean="0">
                <a:solidFill>
                  <a:schemeClr val="bg1"/>
                </a:solidFill>
              </a:rPr>
              <a:t>EUCHARISTIA</a:t>
            </a:r>
            <a:endParaRPr lang="sk-SK" b="1" u="sng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07704" y="1556792"/>
            <a:ext cx="4824536" cy="16413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400" dirty="0"/>
              <a:t> </a:t>
            </a:r>
            <a:endParaRPr lang="sk-SK" sz="2400" dirty="0" smtClean="0"/>
          </a:p>
          <a:p>
            <a:pPr algn="ctr">
              <a:buNone/>
            </a:pPr>
            <a:r>
              <a:rPr lang="sk-SK" sz="2400" dirty="0" smtClean="0"/>
              <a:t>Boh nás chce premeniť, aby sme my premieňali svet</a:t>
            </a:r>
          </a:p>
          <a:p>
            <a:pPr algn="ctr">
              <a:buNone/>
            </a:pPr>
            <a:r>
              <a:rPr lang="sk-SK" sz="2400" dirty="0"/>
              <a:t> </a:t>
            </a:r>
            <a:r>
              <a:rPr lang="sk-SK" sz="2400" dirty="0" smtClean="0"/>
              <a:t>svätostánok </a:t>
            </a:r>
            <a:r>
              <a:rPr lang="sk-SK" sz="2400" b="1" dirty="0" smtClean="0">
                <a:sym typeface="Wingdings"/>
              </a:rPr>
              <a:t></a:t>
            </a:r>
            <a:r>
              <a:rPr lang="sk-SK" sz="2400" dirty="0" smtClean="0"/>
              <a:t> pokľaknutie </a:t>
            </a:r>
            <a:endParaRPr lang="sk-SK" sz="2800" dirty="0"/>
          </a:p>
        </p:txBody>
      </p:sp>
      <p:pic>
        <p:nvPicPr>
          <p:cNvPr id="13" name="Obrázok 12" descr="imagesCADTRYW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1515137" cy="2714620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179512" y="407707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nedeľa - „povinnosť bozkávať sa“; </a:t>
            </a:r>
          </a:p>
          <a:p>
            <a:r>
              <a:rPr lang="sk-SK" sz="2400" dirty="0" smtClean="0"/>
              <a:t>	   vzťah a </a:t>
            </a:r>
            <a:r>
              <a:rPr lang="sk-SK" sz="2400" dirty="0" err="1" smtClean="0"/>
              <a:t>minimalizmus</a:t>
            </a:r>
            <a:endParaRPr lang="sk-SK" sz="2400" dirty="0"/>
          </a:p>
        </p:txBody>
      </p:sp>
      <p:sp>
        <p:nvSpPr>
          <p:cNvPr id="15" name="BlokTextu 14"/>
          <p:cNvSpPr txBox="1"/>
          <p:nvPr/>
        </p:nvSpPr>
        <p:spPr>
          <a:xfrm>
            <a:off x="179512" y="357301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príprava - zmierenie, spoveď, pôst, oblečenie</a:t>
            </a:r>
            <a:endParaRPr lang="sk-SK" sz="2400" dirty="0"/>
          </a:p>
        </p:txBody>
      </p:sp>
      <p:sp>
        <p:nvSpPr>
          <p:cNvPr id="16" name="BlokTextu 15"/>
          <p:cNvSpPr txBox="1"/>
          <p:nvPr/>
        </p:nvSpPr>
        <p:spPr>
          <a:xfrm>
            <a:off x="179512" y="5766355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k-SK" sz="2400" dirty="0" smtClean="0"/>
              <a:t>		- obnovuje vo mne Božie dary</a:t>
            </a:r>
          </a:p>
          <a:p>
            <a:pPr>
              <a:buNone/>
            </a:pPr>
            <a:r>
              <a:rPr lang="sk-SK" sz="2400" dirty="0" smtClean="0"/>
              <a:t>		- posilňuje ma v boji proti hriechu</a:t>
            </a:r>
            <a:endParaRPr lang="sk-SK" sz="2400" dirty="0"/>
          </a:p>
        </p:txBody>
      </p:sp>
      <p:pic>
        <p:nvPicPr>
          <p:cNvPr id="17" name="Obrázok 16" descr="kristu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469964"/>
            <a:ext cx="459120" cy="597765"/>
          </a:xfrm>
          <a:prstGeom prst="rect">
            <a:avLst/>
          </a:prstGeom>
        </p:spPr>
      </p:pic>
      <p:pic>
        <p:nvPicPr>
          <p:cNvPr id="18" name="Obrázok 17" descr="kristu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797152"/>
            <a:ext cx="459120" cy="597765"/>
          </a:xfrm>
          <a:prstGeom prst="rect">
            <a:avLst/>
          </a:prstGeom>
        </p:spPr>
      </p:pic>
      <p:pic>
        <p:nvPicPr>
          <p:cNvPr id="19" name="Obrázok 18" descr="kristu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5157192"/>
            <a:ext cx="459120" cy="597765"/>
          </a:xfrm>
          <a:prstGeom prst="rect">
            <a:avLst/>
          </a:prstGeom>
        </p:spPr>
      </p:pic>
      <p:pic>
        <p:nvPicPr>
          <p:cNvPr id="20" name="Obrázok 19" descr="klacani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5955060"/>
            <a:ext cx="684046" cy="902940"/>
          </a:xfrm>
          <a:prstGeom prst="rect">
            <a:avLst/>
          </a:prstGeom>
        </p:spPr>
      </p:pic>
      <p:sp>
        <p:nvSpPr>
          <p:cNvPr id="21" name="BlokTextu 20"/>
          <p:cNvSpPr txBox="1"/>
          <p:nvPr/>
        </p:nvSpPr>
        <p:spPr>
          <a:xfrm>
            <a:off x="1907704" y="155679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  chlieb </a:t>
            </a:r>
            <a:r>
              <a:rPr lang="sk-SK" sz="2400" b="1" dirty="0" smtClean="0">
                <a:sym typeface="Wingdings"/>
              </a:rPr>
              <a:t> </a:t>
            </a:r>
            <a:r>
              <a:rPr lang="sk-SK" sz="2400" dirty="0" smtClean="0"/>
              <a:t>   ; ja</a:t>
            </a:r>
            <a:r>
              <a:rPr lang="sk-SK" sz="2400" b="1" dirty="0" smtClean="0">
                <a:sym typeface="Wingdings"/>
              </a:rPr>
              <a:t>  </a:t>
            </a:r>
            <a:r>
              <a:rPr lang="sk-SK" sz="2400" dirty="0" smtClean="0"/>
              <a:t>chlieb pre druhých</a:t>
            </a:r>
            <a:endParaRPr lang="sk-SK" sz="2400" dirty="0"/>
          </a:p>
        </p:txBody>
      </p:sp>
      <p:sp>
        <p:nvSpPr>
          <p:cNvPr id="22" name="BlokTextu 21"/>
          <p:cNvSpPr txBox="1"/>
          <p:nvPr/>
        </p:nvSpPr>
        <p:spPr>
          <a:xfrm>
            <a:off x="179512" y="5013176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sv. prijímanie 	- ma hlbšie spája s</a:t>
            </a:r>
          </a:p>
          <a:p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179512" y="5373216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		- robí ma živým článkom      tela</a:t>
            </a:r>
          </a:p>
          <a:p>
            <a:endParaRPr lang="sk-SK" dirty="0"/>
          </a:p>
        </p:txBody>
      </p:sp>
      <p:pic>
        <p:nvPicPr>
          <p:cNvPr id="24" name="Picture 23" descr="!!!---1---!!!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643051"/>
            <a:ext cx="2616223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2483768" y="0"/>
            <a:ext cx="6660232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660232" cy="1143000"/>
          </a:xfrm>
        </p:spPr>
        <p:txBody>
          <a:bodyPr/>
          <a:lstStyle/>
          <a:p>
            <a:r>
              <a:rPr lang="sk-SK" b="1" u="sng" dirty="0" smtClean="0">
                <a:solidFill>
                  <a:schemeClr val="bg1"/>
                </a:solidFill>
              </a:rPr>
              <a:t>SVIATOSŤ </a:t>
            </a:r>
            <a:r>
              <a:rPr lang="sk-SK" b="1" u="sng" dirty="0" smtClean="0">
                <a:solidFill>
                  <a:schemeClr val="bg1"/>
                </a:solidFill>
              </a:rPr>
              <a:t>ZMIERENIA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43808" y="1600200"/>
            <a:ext cx="6192688" cy="497207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sk-SK" sz="2800" dirty="0" smtClean="0"/>
              <a:t>spoveď, sviatosť pokánia; </a:t>
            </a:r>
          </a:p>
          <a:p>
            <a:pPr>
              <a:buNone/>
            </a:pPr>
            <a:r>
              <a:rPr lang="sk-SK" sz="2800" dirty="0" smtClean="0"/>
              <a:t>	aj po krste	 </a:t>
            </a:r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r>
              <a:rPr lang="sk-SK" sz="2800" dirty="0" smtClean="0"/>
              <a:t> - možnosť začať znovu bez hypoték</a:t>
            </a:r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r>
              <a:rPr lang="sk-SK" sz="2800" dirty="0" smtClean="0"/>
              <a:t>		</a:t>
            </a:r>
          </a:p>
          <a:p>
            <a:pPr algn="ctr">
              <a:buNone/>
            </a:pPr>
            <a:r>
              <a:rPr lang="sk-SK" sz="2800" u="sng" dirty="0" smtClean="0"/>
              <a:t>„Prijmite Ducha Svätého. Komu odpustíte</a:t>
            </a:r>
          </a:p>
          <a:p>
            <a:pPr algn="ctr">
              <a:buNone/>
            </a:pPr>
            <a:r>
              <a:rPr lang="sk-SK" sz="2800" u="sng" dirty="0" smtClean="0"/>
              <a:t> hriechy, budú mu odpustené...“</a:t>
            </a:r>
          </a:p>
          <a:p>
            <a:pPr>
              <a:buNone/>
            </a:pPr>
            <a:endParaRPr lang="sk-SK" sz="2800" dirty="0" smtClean="0"/>
          </a:p>
        </p:txBody>
      </p:sp>
      <p:pic>
        <p:nvPicPr>
          <p:cNvPr id="12" name="Obrázok 11" descr="imagesCADUUO8G.jpg"/>
          <p:cNvPicPr>
            <a:picLocks noChangeAspect="1"/>
          </p:cNvPicPr>
          <p:nvPr/>
        </p:nvPicPr>
        <p:blipFill>
          <a:blip r:embed="rId3" cstate="print"/>
          <a:srcRect l="3856" r="5743"/>
          <a:stretch>
            <a:fillRect/>
          </a:stretch>
        </p:blipFill>
        <p:spPr>
          <a:xfrm>
            <a:off x="-36512" y="2708920"/>
            <a:ext cx="2520280" cy="2088232"/>
          </a:xfrm>
          <a:prstGeom prst="rect">
            <a:avLst/>
          </a:prstGeom>
        </p:spPr>
      </p:pic>
      <p:pic>
        <p:nvPicPr>
          <p:cNvPr id="8" name="Obrázok 7" descr="spov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-99392"/>
            <a:ext cx="2197244" cy="1399188"/>
          </a:xfrm>
          <a:prstGeom prst="rect">
            <a:avLst/>
          </a:prstGeom>
        </p:spPr>
      </p:pic>
      <p:pic>
        <p:nvPicPr>
          <p:cNvPr id="9" name="Obrázok 8" descr="kristu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717032"/>
            <a:ext cx="459120" cy="597765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2915816" y="391389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- ustanovil ju      na veľkonočnú nedeľu: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l"/>
            <a:r>
              <a:rPr lang="sk-SK" b="1" u="sng" dirty="0" smtClean="0"/>
              <a:t>SVIATOSŤ </a:t>
            </a:r>
            <a:r>
              <a:rPr lang="sk-SK" b="1" u="sng" dirty="0" smtClean="0"/>
              <a:t>ZMIERENIA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571612"/>
            <a:ext cx="8715404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    </a:t>
            </a:r>
            <a:endParaRPr lang="sk-SK" sz="2800" dirty="0" smtClean="0"/>
          </a:p>
          <a:p>
            <a:pPr>
              <a:buNone/>
            </a:pPr>
            <a:r>
              <a:rPr lang="sk-SK" dirty="0" smtClean="0"/>
              <a:t> 		 - </a:t>
            </a:r>
            <a:r>
              <a:rPr lang="sk-SK" b="1" dirty="0" smtClean="0"/>
              <a:t>iba Boh </a:t>
            </a:r>
            <a:r>
              <a:rPr lang="sk-SK" sz="2800" dirty="0" smtClean="0"/>
              <a:t>a z Božej moci biskup a kňaz </a:t>
            </a:r>
            <a:r>
              <a:rPr lang="sk-SK" sz="2400" dirty="0" smtClean="0"/>
              <a:t>(Božie ucho)</a:t>
            </a:r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r>
              <a:rPr lang="sk-SK" sz="2800" dirty="0" smtClean="0"/>
              <a:t>					Hriech existuje </a:t>
            </a:r>
            <a:r>
              <a:rPr lang="sk-SK" sz="2000" dirty="0" smtClean="0"/>
              <a:t>(</a:t>
            </a:r>
            <a:r>
              <a:rPr lang="sk-SK" sz="2000" dirty="0" err="1" smtClean="0"/>
              <a:t>porov</a:t>
            </a:r>
            <a:r>
              <a:rPr lang="sk-SK" sz="2000" dirty="0" smtClean="0"/>
              <a:t>. 1 </a:t>
            </a:r>
            <a:r>
              <a:rPr lang="sk-SK" sz="2000" dirty="0" err="1" smtClean="0"/>
              <a:t>Jn</a:t>
            </a:r>
            <a:r>
              <a:rPr lang="sk-SK" sz="2000" dirty="0" smtClean="0"/>
              <a:t> 1,8)</a:t>
            </a:r>
            <a:endParaRPr lang="sk-SK" sz="2800" dirty="0" smtClean="0"/>
          </a:p>
          <a:p>
            <a:pPr>
              <a:buNone/>
            </a:pPr>
            <a:r>
              <a:rPr lang="sk-SK" sz="2800" dirty="0" smtClean="0"/>
              <a:t>				       dôležitosť autentického pocitu viny</a:t>
            </a:r>
          </a:p>
          <a:p>
            <a:pPr>
              <a:buNone/>
            </a:pPr>
            <a:r>
              <a:rPr lang="sk-SK" sz="2800" dirty="0" smtClean="0"/>
              <a:t>					      tachometer, kontrolka...	</a:t>
            </a:r>
          </a:p>
          <a:p>
            <a:pPr algn="ctr">
              <a:buNone/>
            </a:pPr>
            <a:r>
              <a:rPr lang="sk-SK" sz="1800" dirty="0" smtClean="0"/>
              <a:t>              </a:t>
            </a:r>
            <a:endParaRPr lang="sk-SK" sz="900" dirty="0" smtClean="0"/>
          </a:p>
          <a:p>
            <a:pPr algn="ctr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				</a:t>
            </a:r>
            <a:r>
              <a:rPr lang="sk-SK" sz="2800" dirty="0" smtClean="0"/>
              <a:t>Ľútosť = bolesť + túžba polepšiť sa</a:t>
            </a:r>
          </a:p>
          <a:p>
            <a:pPr algn="ctr">
              <a:buNone/>
            </a:pPr>
            <a:r>
              <a:rPr lang="sk-SK" dirty="0" smtClean="0"/>
              <a:t>	             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6" name="Obrázok 5" descr="imagesCAJAZUG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5805264"/>
            <a:ext cx="1785917" cy="1501628"/>
          </a:xfrm>
          <a:prstGeom prst="rect">
            <a:avLst/>
          </a:prstGeom>
        </p:spPr>
      </p:pic>
      <p:pic>
        <p:nvPicPr>
          <p:cNvPr id="7" name="Obrázok 6" descr="imagesCACGA2M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34719"/>
            <a:ext cx="3214678" cy="3823282"/>
          </a:xfrm>
          <a:prstGeom prst="rect">
            <a:avLst/>
          </a:prstGeom>
        </p:spPr>
      </p:pic>
      <p:pic>
        <p:nvPicPr>
          <p:cNvPr id="10" name="Obrázok 9" descr="spove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-99392"/>
            <a:ext cx="2197244" cy="1399188"/>
          </a:xfrm>
          <a:prstGeom prst="rect">
            <a:avLst/>
          </a:prstGeom>
        </p:spPr>
      </p:pic>
      <p:pic>
        <p:nvPicPr>
          <p:cNvPr id="11" name="Obrázok 10" descr="kristu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556792"/>
            <a:ext cx="459120" cy="597765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899592" y="155679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: odpustiť hriechy </a:t>
            </a:r>
            <a:r>
              <a:rPr lang="sk-SK" sz="2800" b="1" dirty="0" smtClean="0"/>
              <a:t>&gt;</a:t>
            </a:r>
            <a:r>
              <a:rPr lang="sk-SK" sz="3200" dirty="0" smtClean="0"/>
              <a:t> </a:t>
            </a:r>
            <a:r>
              <a:rPr lang="sk-SK" sz="2800" dirty="0" smtClean="0"/>
              <a:t>ako robiť zázraky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2411760" y="0"/>
            <a:ext cx="673224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732240" cy="1143000"/>
          </a:xfrm>
        </p:spPr>
        <p:txBody>
          <a:bodyPr/>
          <a:lstStyle/>
          <a:p>
            <a:r>
              <a:rPr lang="sk-SK" b="1" u="sng" dirty="0" smtClean="0">
                <a:solidFill>
                  <a:schemeClr val="bg1"/>
                </a:solidFill>
              </a:rPr>
              <a:t>SVIATOSŤ </a:t>
            </a:r>
            <a:r>
              <a:rPr lang="sk-SK" b="1" u="sng" dirty="0" smtClean="0">
                <a:solidFill>
                  <a:schemeClr val="bg1"/>
                </a:solidFill>
              </a:rPr>
              <a:t>ZMIERENIA</a:t>
            </a:r>
            <a:endParaRPr lang="sk-SK" u="sng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5301208"/>
            <a:ext cx="9144000" cy="1412776"/>
          </a:xfrm>
        </p:spPr>
        <p:txBody>
          <a:bodyPr/>
          <a:lstStyle/>
          <a:p>
            <a:pPr algn="r">
              <a:buNone/>
            </a:pPr>
            <a:endParaRPr lang="sk-SK" sz="800" dirty="0" smtClean="0"/>
          </a:p>
          <a:p>
            <a:pPr algn="ctr">
              <a:buNone/>
            </a:pPr>
            <a:r>
              <a:rPr lang="sk-SK" sz="2800" dirty="0" smtClean="0">
                <a:solidFill>
                  <a:srgbClr val="FF0000"/>
                </a:solidFill>
              </a:rPr>
              <a:t>     </a:t>
            </a:r>
            <a:r>
              <a:rPr lang="sk-SK" sz="2800" b="1" dirty="0" smtClean="0">
                <a:solidFill>
                  <a:schemeClr val="bg1"/>
                </a:solidFill>
              </a:rPr>
              <a:t>spovedné tajomstvo</a:t>
            </a:r>
          </a:p>
          <a:p>
            <a:pPr algn="ctr">
              <a:buNone/>
            </a:pPr>
            <a:r>
              <a:rPr lang="sk-SK" sz="2800" dirty="0" smtClean="0"/>
              <a:t>                                                     ...ako dať si sprchu po športe</a:t>
            </a:r>
            <a:endParaRPr lang="sk-SK" sz="2800" dirty="0"/>
          </a:p>
        </p:txBody>
      </p:sp>
      <p:sp>
        <p:nvSpPr>
          <p:cNvPr id="2050" name="AutoShape 2" descr="data:image/jpeg;base64,/9j/4AAQSkZJRgABAQAAAQABAAD/2wCEAAkGBhQSERQUEhQUFBUVFBQVFBcVFBQUFRQUFRQVFBQUFRUXHCYeFxkjGRQUHy8gIycpLCwsFR4xNTAqNSYrLCkBCQoKDQwMDQ0MDSkYFBgpKSkpKSkpKSkpKSkpKSkpKSkpKSkpKSkpKSkpKSkpKSkpKSkpKSkpKSkpKSkpKSkpKf/AABEIALUBFwMBIgACEQEDEQH/xAAcAAABBQEBAQAAAAAAAAAAAAAEAAECAwUGBwj/xAA7EAABAwIDBQUHAwIGAwAAAAABAAIRAyEEMUEFElFhcYGRobHwBhMiMsHR4UJS8WJyFCMzgpLCB6Ky/8QAFgEBAQEAAAAAAAAAAAAAAAAAAAEC/8QAFhEBAQEAAAAAAAAAAAAAAAAAAAER/9oADAMBAAIRAxEAPwDzU7U/S0KnENDbuknPOVS58CyQdvNvmD4Iip75UQp1RCVJnFAmsLjAurKlDdzN1P8AxO6IaO1UOdOaB04TNUi1AgrKdUtyJHRQCRQF08Q5xlxmOQTb0kqsOgc07EBVBk9tvsiabps7v+/JC03QJ5z5Iql80Dj4ICPc7o0jiNVdSOVs/vfyUaeJjQRwRLN0iWjsOYRVzGW9WMfZE4WlrkNNNfuEKHnxHq3qy0sIYsfUzw/uUBlKjcdepyy7ib8wj6RgDvPH1fJVUGCL6Envv9wq8TXAMZZQoo+jibx3d8349UThq6wadaJ80fga+SK6fB1bIjA1Y71nbPqIzD5c0R0uGqZI5gWPs562GlaRMFPKgpAoEVAhTUSgiFMKBUgUEk4SCdBB4STuCdB8ctyU8NmRoQrMRS3XFVMzCItdT+GeCGlaLf8ATI4GUP7lp1goKCnCIq4EjVUBhBugkwWnsRGHAcNzXNp56jtUsXRDIac4kgcTdUUWgnhF78kEnUI66/ZQ3clZUcSd7LR3Xj2qwkPZwIPmgoBVtPiqmtVgKAmnkjKWvQeSDpZFFMPkPAwgsaLeuEX9aoihxHLxP4QbX+fQZE+UIqjAEnoOoy+negPMH4hlryvbwHii6RjPQd5jIjx7UDhmHiLyO7X19UVTcCRJJtMDz8B3KK1hivhHM9pPTXXJBVsTJtyEqiriiTawGnrJQeyDHf1N48kBjagA7VoYF6x2vkrYwrIjetwGvbwUV0ez329QFpYB+84gaZlY+HfFMkcFvezmEhm8czdFamEEFa9FyzqVKIR1IrSCUwThMUQ6YpSkggUgU7lFBY0qYVbVMIHISSSQfJO0G/CHDos8OutnFtljgOoWXRAZ8Ts9AiCA2Ke6czdBEKdOvvOKhMHkUFjK+hVlI/EAevchqjUZs0Sb5AeCCvHOJeSdVXTyd2ealiSXOJ7lZh8I9wMCMrmwQNRqg2PT+VazD/MA4cbmIvqoupsbmd46gZd6mK2+CLA7to15IIPIGR6nifsogqoFSBQF0X/n7ohtSCO0eJ/CAbURbviDSOBnlc/ZBcBBIF/KBBk+tEXTpEgDSQQTn/HVQwNIGARfzHMrodmYGbkd8C9shpCKpwGzTEnsH47+9HO2fF1r0aM5Za5COHkpViA3RZ1cYAwsG99T2eoQ1YXy/laFWtmsnGV5VRNgPorXwEWJMrnqFRb+yxJCUdRS/wBLqQum2TU+COULAdSim0c1qbLqworpS1SampOlScFoXU3KwIRr1ex6IkUpTFQBQTKipBMUEgpBQCkEEwUyiCkg+VXV4aI6LEri8rTa/wDy+iznXlEVtcrjfJUQnaUF1MyIKtndbGpVZtfilV4oJMB0yUg9xsSSCD0VNOpHMahGNEjebfj2cuKAJqtEi/kliKcGRl5SosNkFtQSN4a2PX8quVbh6wmHCzrSLHkVH/DEzu3jMfqHOPsgiEdRfBAE5Cw6SfqgqLJPKc+XRa2ABJNszr67EGtgcCT8WnAHLkbLo8FkOc6fgSsXZ4g6xbLPofQXQ4WlvWAJOms8OxZrUEurhgJJAjXQRx5Ll8f7TBzt1t8wtr2opU6NA+9O846AmwJ0jXX0F54ylvOc6n8YHIhw6hWQrof8dIjM+vBBYmrkgtn0nGZnnN7fXpl1RG0LbvNv/Zw+iqJ4Z911ew3SQuMwskyF1Wwq0EQpSO/xQimwq7AtmCq9zew29mW3PTVUYDGTkVFdfhalgiiVk4CstVrlpFTlZSqJVWqkG6ijQVFyam5TcFUM0qRVYVgKBJ0ySBSkouSQfIrKnwwh2uurGiypREnNUQYU3OUN5BYwyCO0KbDIVTM07EDBX4WvuunTVDqTUGliaYsWxB+uiCe2FdRqAsc05i47NPXFVNqyIcJ4HX8oK5RJoOc6W6wZkNA7SVS1o0nu/KJdk3lIQFHDHMlpOpa5rp4yAc+eqLw3Aeuaz6IuOPrwWvgqeg5+ig2cAMsyNefVbbdrtw7d7N7gQwakgX7BFzyWIKwpiJ0kkaCxCqoxiHGSWTux8JqCJJAABt5Tqo05vbe0a1V5eS4skwQHbvOJ+vcMlnjEkNHGe3vXqWydj0mvYyuwuYQ2Wue7ccdAWkgjXO37TvQ08j/5I9mW4PEA0ZNCpvGmTOhhzewyOxVGbsrar94X8yVsYvF7zbhoc0xIYySHZfMLGek7wyXLbPqQ8dV0W0ae6QSPhc2D/ac+0Z9iAEFzzZ5fGhkOH+w/RbGxsTukSsN9IzOrSAT+4GSx/aBHYNStHB4yTD/+Qz7f3eaI9c9mMWHtLHXDhB6FU1NmihU3dNOYOS57YGPLC3wOhXeGkMTT4PA+E99llpRgMRC3cPXBC46nUcxxa4QQbhbWExeSo6AulUuCVCqCFNwVD0SiAhWlEsKIRCcJyEmoEUylCYoIvTJykg+PXOUEpThEWRYKEK0CABzKrCCW78PakG3TtyI6KHFA5anYLjqEzXlW03CbjJBFtndqYBPuqTQguwZDTvHTLrxV7SIEibnldDNRANgEBdKlqFs4Bu6N49k8eCB2Zh5I9D1mn25jNyGi1vh6cev2QV4zHEuiZz3srnl04IrZ1MSIFQEasdGf9LhPHKVk4TEA2d2ECSOoNiF0OyhukTre2R4GdUVvO2Q1wa8fM1skvc9zgN5oeXFpGgMNAvvRqID/APIry/AUC5jw5pIBcxtJobDJZTptJ+EHXmOg2NkVg4ll4cIIBiRvNOelwO5Q9tvZp5DSQAKgeBAiI3S1o0DQ1sDxuSsq8owNIkiBqu0xFDfoN5DtC09j7Aa2iS9om0Ta32T+7DSW2gzHJVMcvRpzLD+0hv8A9Bp/3Ad6q3CD0WxWwkPBjI+rrOqAazlb12qo1tk42IBmPVwu52DtQsIvb6LzSgV0GzsYQwX+UxfgVKsenbRwIrs32fOB/wAhw6rEw2JIMGxGafYG3IgErT2vs0VR7yl8/wCofu/KKK2di1sNfIXE4HFkGDYhdRg8TIQGEq+i9DFynSegNSCZhUlUJMVJMUFTiklUTKD47UqbkR/gTEqO6G5qosqU/gBGiGmUZQqhwKErM3Sgk2/0Ttvnmm0kaFJw1QRhSlNKeEEmBX7iparGOQTa1F0KUlNTIfY2PH7o+hhSy5uOIQH0yGMk8PQQ9ei3ENO6Yey45jJ3/U8oWftLGmQB1+yq2RiSKrZNnHdPMO+E+aDXw/stULQ5hY60kSQR3iDwzWhRw1SmAyoxzbndkEAHUA5EH7IDB4stdDc44m0tzPUWM28FrUNpVA2ziADlvbwggCBIgXmNLgFRRvs/jw2oHHIZxp6hdJ7R+1DarKQBeCwukQLyAJDpIkQbc1y2IrPqjrGdo7jY2PWbQjNnbJo+7DqhPvAYuJadYiLnL1nFa2Ew9OpSJY5j4s4b3yndJAIAnjnwMIDG4PdOQF9Edg9kMZBY33dR1yQSJB/SeIvllmrsdQtePX5QczXAM25SNeqxcVSzW3jRBNhzI1vmsnFMz/lWJQLRbp4I/B4j4Hj+kHrBg+CziYKZuL3DPf01VR0WA2rEGV2GyPaD+rvXlgxW4c5BuDyWrgtqwexRdesVaDa/xAhr+I16qrDVX0jD5+h6LmdkbZNr+uC7HA41tQQ6CFFaVKqCFYx8FCNw5Z8t2+SvZlKo1KDlcgcNURzSqh0iEk6CioElKoEkHx46eKaTxRlWiCOB4oN9MjNEWUXK+vT3gOsINiKpPsR0KCqmLEcEqd2kHRNMTzT0zBI5IFupwEgbeuKkAgkwXCsZTn6qtqKYbh3/AC+p7UE6FOUbRxBBAVNOnEienNVVSgnjKO+SRZw+Zo8whcM2Hg8CD3XRDap3gdePG15VlSnrlMjtyQWyWhjhqHDsBgeBR+GxhjP1H4J6oX3chrf6Z8Z7tUTQYBxNp5Scs+SDUw1R0z2+U9/0WtQxECTr6EePis7BYXt5gjib+fctGpQO6C0ayefEeSy06c1GGlRqBwLgfduFh8JaSCGjgQQTz6AV4q+WvKFlbNqFxDRO6DvHhIEAdbrVqH1ZFc9tGl6/hc9iRp+P4XWY+mPUnyXOY+gc8+aRKw65WbWrLQxixa7rrTKYxWhuPLorKOLg2Kz3OUd9B12zNsbpz7F2+xttAxdeQ0MQQuh2TtIgi6mLr37ZGOa9o5hX1G7pjQrhfZfbMQCbdV2j8SHAFFFUXXWlSNll0gj8O5UEp0pSREHhJO5JB8hEkKxzA4R6CRqjJwsVczD3+EzZEZdRhBhOXZ9EfjcPLZGY01CztEFmbRPFM4a9isMe6H930TUYPwnXJAxTtCREGDor6dYaAdqCTKBOQ8b92aKp4YjOB1JHdIQ9LEucY0NoAAHcFbhsI90ww8CYsOsoCqdMERvA+YVVWmRY/nu17E79nVBpJ4Agnqbq6lRqkQ5sj+pzRHAguKAamJtMZ/coynQJt1IkRbNEN2O6Ja5m9/e1zgOW7Pf5odlHdN3NnWZmxyuEBFOkQLiDIHZn9B3IrDsm/b9gmwoIDm6WPIgWPmMkdh6QMnp2Zxnp66xR2FaTE+Hbxy0W1hWki/44a9MlnYRsfiCJk+PqVr4QRbun+Aoopoga+MdOiffm/mkDp69Zpafkjl90Vn4xnqywMcyMjf13ro8S3PXs7vJYmPZb1CI5La0RItxH1HJc9Vct/bTo8j2rnHlaZQJUU6cBA7VoYF5BQlGlK28BgUHUbCxRBC9DwGMMMB1E/ZcNsPZxsTZoz58l12DddRqOvw5si6NkDs90haDQgKaVJV0yrVUQKdRcnQfIThIMpGrEEGEZtLDxDm/K7PqstwsURs0XCpBn4vMLPx2DLCeBuFVh6xblotunX9+yNQEGC75R1KgAjH4biQL35KykynyPUOPkUFLXB4v8w14hQEtOnarnbgdIAH9rj/2lTbhcnE/BrGfTkgtob0tcPltJBy5JVK1QkwXRJjMKTtrbtmgBoyGfiqHYx+YeeyLdUEDXdkSe0lSbWM6EcNFIY3ftUAdwMQR2jRRNDPdNxp+oDlxQE1I3pFiA08xYXCPw9X3ohx+LR37tADwNhfXxWRWfdpH7W+SnRqHMWIz6ZdyDosK2DO82DAIJ3TwOYGiLpu3HZtNx3QeOhlYz6u/T3v1NO6/oflf4R2c1fQxMjm2AemQPZl3KK6zDVNZ6ceYlaWGriOX418VyuExoyOXH7ePctejiYN+hi/aorfBjhf19FJ7rfYerzKzaWI7+vddENqz3RH470VKsszG07FaZHr78UHiGKDzv2lsR6yXOyun9sacEdVzAC2wZSYE4YtjYexXVXiBbVBLZuCyJBJyAAuTyXXbM2DUEPqt3BoP1H7Lq/ZT2cp0yd4Av3df0jSEZtOlkOBUaxmYVmVoC2cJSuhsLh1pYdiDa2eYWqxY+FMLWomyC+mrlSFaCqiD0k7wkg+XNitbUoltQ6wOVp4LJp4cb72uBsHG1vlBKrwOMLHS0kcea2do4TJzXQTAOljMyiMt2FbBgOn3YeJIOZAIyUtmjdG/f5t2AY0lQcHfv0jM2FrHvU6dBzXQHRPUZBAXUoNNQg3jfnSSAT9FnYSmDUESAd7I3Fjqrgzdkh0HOb8CT5Kk4gtcZJn9wN0D4LDghxdMNbMDW4GfaiyGtc0NDy1zWkjeEidIhZwqwZDvpyS98SfmM6XQaGPwDPi92HAtfulrovY3bbkswOhE1sQ+JJJBzvmRqo4hu83fGeTvugqD1aKlpvI8kOHKxh+JATVfvGdQBP3UWOVAfBlWxJEDPQceCA7B1viI0eC3vy/8AYBW4bEbt+UHuuCs4GDzBntCKrWcesjoboNVlWL5g3H2PO60KWKJGc8O/+fFYWHxEWNx6uEbSfwNrQctP4QdNh8VMfxfj3Sj6GK65TkDlf10XL0a1jFpE2ORzPhPetTC4mwPXSBOd+EkrLTfbU8uKk5s6IGhW8ON+JPPl2LRoEH1PTqorivbjZ53A4DVcVTpSvZtq7OFSmRGi4rF+zjWgwtRmxzVLBgCXZcNSuw9jz/mDQaD8rCOzxPriuj9naYa6fXMJSPQqbNyux4ye0DtCfa9KHIinT95RG7m244yE9ce9pz+oeais7D5rWpU7LMw4hadOpZUFUStXCuWRSctHDOQaQU2qqmVYFUSckmKdB8azqtuk/fo3umSRGPWF1IuJuUySBwZmc1Fx1SSQRSc2EkkBGFxBAIzHAoltDcqBsy14uORSSQBGAcpU9/kNOP3SSQTfVGrB2FwPiSPBWsrkDdEAEXIFz1dmkkgqBRBJIF8gI7y36JJIEHWRWGrET6CZJBo4Z128HTbh8OhReFxB8ZPPOZTpKK28JUPl4lbeEP1+9kklFaLflPTzXPY9gukkiufqMkk8EbgTuuHYkkqy9B9n8YS3slHspjeJFpzCZJRWa8wT1V1OqkkgOo1EfQqJJKjToPV4ckkqicpJJIP/2Q=="/>
          <p:cNvSpPr>
            <a:spLocks noChangeAspect="1" noChangeArrowheads="1"/>
          </p:cNvSpPr>
          <p:nvPr/>
        </p:nvSpPr>
        <p:spPr bwMode="auto">
          <a:xfrm>
            <a:off x="63500" y="-673100"/>
            <a:ext cx="2143125" cy="1390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imagesCAMBDQZ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6124"/>
            <a:ext cx="2428727" cy="1575626"/>
          </a:xfrm>
          <a:prstGeom prst="rect">
            <a:avLst/>
          </a:prstGeom>
        </p:spPr>
      </p:pic>
      <p:pic>
        <p:nvPicPr>
          <p:cNvPr id="12" name="Obrázok 11" descr="spov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85090"/>
            <a:ext cx="2197244" cy="1399188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2411760" y="1124744"/>
            <a:ext cx="6732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/>
              <a:t>Ako?</a:t>
            </a:r>
            <a:r>
              <a:rPr lang="sk-SK" sz="2400" dirty="0" smtClean="0"/>
              <a:t> – spytovanie svedomia, </a:t>
            </a:r>
          </a:p>
          <a:p>
            <a:r>
              <a:rPr lang="sk-SK" sz="2400" dirty="0" smtClean="0"/>
              <a:t>	ľútosť, vyznanie, pokánie</a:t>
            </a:r>
            <a:endParaRPr lang="sk-SK" sz="2400" dirty="0"/>
          </a:p>
        </p:txBody>
      </p:sp>
      <p:sp>
        <p:nvSpPr>
          <p:cNvPr id="14" name="BlokTextu 13"/>
          <p:cNvSpPr txBox="1"/>
          <p:nvPr/>
        </p:nvSpPr>
        <p:spPr>
          <a:xfrm>
            <a:off x="2411760" y="2032972"/>
            <a:ext cx="6732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Pokánie: </a:t>
            </a:r>
            <a:r>
              <a:rPr lang="sk-SK" sz="2400" i="1" dirty="0" smtClean="0">
                <a:solidFill>
                  <a:schemeClr val="bg1"/>
                </a:solidFill>
              </a:rPr>
              <a:t>zadosťučinenie za spáchané bezprávie </a:t>
            </a:r>
          </a:p>
          <a:p>
            <a:pPr>
              <a:buNone/>
            </a:pPr>
            <a:r>
              <a:rPr lang="sk-SK" sz="2400" i="1" dirty="0" smtClean="0">
                <a:solidFill>
                  <a:schemeClr val="bg1"/>
                </a:solidFill>
              </a:rPr>
              <a:t>	  skutkom lásky – modlitba, pôst, almužna</a:t>
            </a:r>
          </a:p>
          <a:p>
            <a:endParaRPr lang="sk-SK" sz="2200" dirty="0"/>
          </a:p>
        </p:txBody>
      </p:sp>
      <p:sp>
        <p:nvSpPr>
          <p:cNvPr id="15" name="BlokTextu 14"/>
          <p:cNvSpPr txBox="1"/>
          <p:nvPr/>
        </p:nvSpPr>
        <p:spPr>
          <a:xfrm>
            <a:off x="2428860" y="3214686"/>
            <a:ext cx="58750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k-SK" sz="2400" u="sng" dirty="0" smtClean="0"/>
              <a:t>Z čoho?</a:t>
            </a:r>
            <a:r>
              <a:rPr lang="sk-SK" sz="2400" dirty="0" smtClean="0"/>
              <a:t> – smrteľné,  aj všedné hriechy</a:t>
            </a:r>
          </a:p>
          <a:p>
            <a:pPr>
              <a:buNone/>
            </a:pPr>
            <a:r>
              <a:rPr lang="sk-SK" sz="2400" dirty="0" smtClean="0"/>
              <a:t>    	    exkomunikácia  </a:t>
            </a:r>
          </a:p>
          <a:p>
            <a:pPr>
              <a:buNone/>
            </a:pPr>
            <a:r>
              <a:rPr lang="sk-SK" sz="2000" dirty="0" smtClean="0"/>
              <a:t>	     (vražda, umelý potrat...)</a:t>
            </a:r>
            <a:endParaRPr lang="sk-SK" sz="2200" dirty="0" smtClean="0"/>
          </a:p>
          <a:p>
            <a:pPr>
              <a:buNone/>
            </a:pPr>
            <a:r>
              <a:rPr lang="sk-SK" sz="1600" dirty="0" smtClean="0"/>
              <a:t>	</a:t>
            </a:r>
          </a:p>
          <a:p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2411760" y="4437112"/>
            <a:ext cx="40176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/>
              <a:t>Kedy?</a:t>
            </a:r>
            <a:r>
              <a:rPr lang="sk-SK" sz="2400" dirty="0" smtClean="0"/>
              <a:t> – min. raz do roka,</a:t>
            </a:r>
          </a:p>
          <a:p>
            <a:r>
              <a:rPr lang="sk-SK" sz="2400" dirty="0" smtClean="0"/>
              <a:t>               ale nebuď minimalista</a:t>
            </a:r>
          </a:p>
          <a:p>
            <a:endParaRPr lang="sk-SK" sz="2200" dirty="0"/>
          </a:p>
        </p:txBody>
      </p:sp>
      <p:pic>
        <p:nvPicPr>
          <p:cNvPr id="18" name="Obrázok 17" descr="imagesCAMR5RCB.jpg"/>
          <p:cNvPicPr>
            <a:picLocks noChangeAspect="1"/>
          </p:cNvPicPr>
          <p:nvPr/>
        </p:nvPicPr>
        <p:blipFill>
          <a:blip r:embed="rId5" cstate="print"/>
          <a:srcRect r="2899"/>
          <a:stretch>
            <a:fillRect/>
          </a:stretch>
        </p:blipFill>
        <p:spPr>
          <a:xfrm>
            <a:off x="6491097" y="3929066"/>
            <a:ext cx="2652904" cy="2032610"/>
          </a:xfrm>
          <a:prstGeom prst="rect">
            <a:avLst/>
          </a:prstGeom>
        </p:spPr>
      </p:pic>
      <p:pic>
        <p:nvPicPr>
          <p:cNvPr id="17" name="Picture 3" descr="C:\Users\domin\Dropbox\youcat\obr YC\budi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5715016"/>
            <a:ext cx="1104900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9905</TotalTime>
  <Words>257</Words>
  <Application>Microsoft Office PowerPoint</Application>
  <PresentationFormat>Prezentácia na obrazovke (4:3)</PresentationFormat>
  <Paragraphs>97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Snímka 1</vt:lpstr>
      <vt:lpstr>S V I A T O S T I</vt:lpstr>
      <vt:lpstr> prameň - stredobod – vrchol</vt:lpstr>
      <vt:lpstr>SVÄTÁ OMŠA</vt:lpstr>
      <vt:lpstr>EUCHARISTIA</vt:lpstr>
      <vt:lpstr>SVIATOSŤ ZMIERENIA</vt:lpstr>
      <vt:lpstr>SVIATOSŤ ZMIERENIA</vt:lpstr>
      <vt:lpstr>SVIATOSŤ ZMIERENIA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ASUS</dc:creator>
  <cp:lastModifiedBy>ASUS</cp:lastModifiedBy>
  <cp:revision>839</cp:revision>
  <dcterms:created xsi:type="dcterms:W3CDTF">2012-01-09T09:48:31Z</dcterms:created>
  <dcterms:modified xsi:type="dcterms:W3CDTF">2012-12-04T14:41:30Z</dcterms:modified>
</cp:coreProperties>
</file>