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7" r:id="rId2"/>
    <p:sldId id="271" r:id="rId3"/>
    <p:sldId id="272" r:id="rId4"/>
    <p:sldId id="270" r:id="rId5"/>
    <p:sldId id="261" r:id="rId6"/>
    <p:sldId id="263" r:id="rId7"/>
    <p:sldId id="264" r:id="rId8"/>
    <p:sldId id="266" r:id="rId9"/>
    <p:sldId id="276" r:id="rId10"/>
    <p:sldId id="277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21" autoAdjust="0"/>
    <p:restoredTop sz="94660"/>
  </p:normalViewPr>
  <p:slideViewPr>
    <p:cSldViewPr>
      <p:cViewPr varScale="1">
        <p:scale>
          <a:sx n="69" d="100"/>
          <a:sy n="69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12341-3E60-4212-9532-58396BB752F9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E521-2109-4832-A329-7177D5D8A18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7.gif"/><Relationship Id="rId4" Type="http://schemas.openxmlformats.org/officeDocument/2006/relationships/image" Target="../media/image14.gif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2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gif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412875"/>
            <a:ext cx="2951163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Youcat 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60648"/>
            <a:ext cx="4194704" cy="625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14" descr="Svati a Jezis.png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flipH="1">
            <a:off x="0" y="857280"/>
            <a:ext cx="7718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ok 4" descr="pozadie.jpg"/>
          <p:cNvPicPr>
            <a:picLocks noChangeAspect="1"/>
          </p:cNvPicPr>
          <p:nvPr/>
        </p:nvPicPr>
        <p:blipFill>
          <a:blip r:embed="rId3" cstate="print"/>
          <a:srcRect r="7641" b="2019"/>
          <a:stretch>
            <a:fillRect/>
          </a:stretch>
        </p:blipFill>
        <p:spPr>
          <a:xfrm>
            <a:off x="0" y="0"/>
            <a:ext cx="9144000" cy="1214422"/>
          </a:xfrm>
          <a:prstGeom prst="rect">
            <a:avLst/>
          </a:prstGeom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357158" y="1357298"/>
            <a:ext cx="8786842" cy="550070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 	</a:t>
            </a:r>
            <a:r>
              <a:rPr kumimoji="0" lang="sk-SK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 začína hneď po smrti a je bez konca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Súd po smrti</a:t>
            </a:r>
            <a:r>
              <a:rPr lang="sk-SK" sz="2800" dirty="0" smtClean="0">
                <a:solidFill>
                  <a:srgbClr val="FFC000"/>
                </a:solidFill>
              </a:rPr>
              <a:t>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 pravdy, všetko vyjde na svetlo: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čo robili dobre, budú vzkriesení pre život;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400" dirty="0" smtClean="0"/>
              <a:t>			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čo páchali zlo, na odsúdenie.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Nebo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lang="sk-SK" sz="2600" b="0" dirty="0" smtClean="0"/>
              <a:t>-</a:t>
            </a:r>
            <a:r>
              <a:rPr kumimoji="0" lang="sk-SK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sk-SK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jediný okamih lásky;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400" dirty="0" smtClean="0"/>
              <a:t>		</a:t>
            </a:r>
            <a:r>
              <a:rPr kumimoji="0" lang="sk-SK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ako zamilovaní / bábätko pri dojčení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Očistec</a:t>
            </a:r>
            <a:r>
              <a:rPr kumimoji="0" lang="sk-SK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k-SK" sz="2400" dirty="0" smtClean="0"/>
              <a:t>-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kto zomiera v pokoji s Bohom a ľuďmi, no potrebuje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očistu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môžem pomôcť dušiam v </a:t>
            </a:r>
            <a:r>
              <a:rPr kumimoji="0" lang="sk-SK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stave očisťovania</a:t>
            </a: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400" dirty="0" smtClean="0"/>
              <a:t>			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pôstom, modlitbou, konaním dobra, sv. omšou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Peklo </a:t>
            </a:r>
            <a:r>
              <a:rPr kumimoji="0" lang="sk-SK" sz="3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	smrť v ťažkom hriechu, naša sloboda,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milujúci „bezmocný“ Boh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Naplnenie sveta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naplnenie šľachetných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   túžob, zlo stratí moc a príťažlivosť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Amen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sk-SK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áno, pevnosť, spoľahlivosť, podpis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0" y="214290"/>
            <a:ext cx="9144000" cy="10715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Život  večný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C:\Users\domin\Dropbox\youcat\Youcat_vlastnd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0"/>
            <a:ext cx="1357322" cy="1572321"/>
          </a:xfrm>
          <a:prstGeom prst="rect">
            <a:avLst/>
          </a:prstGeom>
          <a:noFill/>
        </p:spPr>
      </p:pic>
      <p:pic>
        <p:nvPicPr>
          <p:cNvPr id="8" name="Picture 3" descr="C:\Users\domin\Dropbox\youcat\obr YC\budi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5643578"/>
            <a:ext cx="1104900" cy="9715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4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4286256"/>
            <a:ext cx="9144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331944" y="376262"/>
            <a:ext cx="7740650" cy="6481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200" dirty="0" smtClean="0"/>
              <a:t>(I. 1.)	</a:t>
            </a:r>
            <a:r>
              <a:rPr lang="sk-SK" sz="2200" b="1" dirty="0" smtClean="0"/>
              <a:t>Verím v Boha, Otca všemohúceho, </a:t>
            </a:r>
            <a:br>
              <a:rPr lang="sk-SK" sz="2200" b="1" dirty="0" smtClean="0"/>
            </a:br>
            <a:r>
              <a:rPr lang="sk-SK" sz="2200" b="1" dirty="0" smtClean="0"/>
              <a:t>	Stvoriteľa neba i zeme,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2.)	</a:t>
            </a:r>
            <a:r>
              <a:rPr lang="sk-SK" sz="2200" b="1" dirty="0" smtClean="0"/>
              <a:t>i v Ježiša Krista, jeho jediného Syna, nášho Pána,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3.) 	</a:t>
            </a:r>
            <a:r>
              <a:rPr lang="sk-SK" sz="2200" b="1" dirty="0" smtClean="0"/>
              <a:t>ktorý sa počal z Ducha Svätého, narodil sa z Márie Panny,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4.) 	</a:t>
            </a:r>
            <a:r>
              <a:rPr lang="sk-SK" sz="2200" b="1" dirty="0" smtClean="0"/>
              <a:t>trpel za vlády </a:t>
            </a:r>
            <a:r>
              <a:rPr lang="sk-SK" sz="2200" b="1" dirty="0" err="1" smtClean="0"/>
              <a:t>Poncia</a:t>
            </a:r>
            <a:r>
              <a:rPr lang="sk-SK" sz="2200" b="1" dirty="0" smtClean="0"/>
              <a:t> Piláta, bol ukrižovaný, </a:t>
            </a: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 smtClean="0"/>
              <a:t>	</a:t>
            </a:r>
            <a:r>
              <a:rPr lang="sk-SK" sz="2200" b="1" dirty="0" smtClean="0"/>
              <a:t>umrel a bol pochovaný;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5.) 	</a:t>
            </a:r>
            <a:r>
              <a:rPr lang="sk-SK" sz="2200" b="1" dirty="0" smtClean="0"/>
              <a:t>zostúpil k zosnulým, tretieho dňa vstal z mŕtvych,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6.) 	</a:t>
            </a:r>
            <a:r>
              <a:rPr lang="sk-SK" sz="2200" b="1" dirty="0" smtClean="0"/>
              <a:t>vystúpil na nebesia, sedí po pravici Boha Otca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		</a:t>
            </a:r>
            <a:r>
              <a:rPr lang="sk-SK" sz="2200" b="1" dirty="0" smtClean="0"/>
              <a:t>všemohúceho.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(II. 7.) 	</a:t>
            </a:r>
            <a:r>
              <a:rPr lang="sk-SK" sz="2200" b="1" dirty="0" smtClean="0"/>
              <a:t>Odtiaľ príde súdiť živých i mŕtvych.</a:t>
            </a:r>
          </a:p>
          <a:p>
            <a:pPr eaLnBrk="1" hangingPunct="1">
              <a:buFontTx/>
              <a:buNone/>
            </a:pPr>
            <a:r>
              <a:rPr lang="sk-SK" sz="500" dirty="0" smtClean="0"/>
              <a:t>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(III. 8.) 	</a:t>
            </a:r>
            <a:r>
              <a:rPr lang="sk-SK" sz="2200" b="1" i="1" dirty="0" smtClean="0"/>
              <a:t>Verím v Ducha Svätého,</a:t>
            </a:r>
            <a:r>
              <a:rPr lang="sk-SK" sz="22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(III. 9.) 	</a:t>
            </a:r>
            <a:r>
              <a:rPr lang="sk-SK" sz="2200" b="1" i="1" dirty="0" smtClean="0"/>
              <a:t>v svätú Cirkev katolícku, v spoločenstvo svätých,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(III. 10.)	</a:t>
            </a:r>
            <a:r>
              <a:rPr lang="sk-SK" sz="2200" b="1" i="1" dirty="0" smtClean="0"/>
              <a:t>v odpustenie hriechov,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(III. 11.)	</a:t>
            </a:r>
            <a:r>
              <a:rPr lang="sk-SK" sz="2200" b="1" i="1" dirty="0" smtClean="0"/>
              <a:t>vo vzkriesenie tela</a:t>
            </a:r>
            <a:r>
              <a:rPr lang="sk-SK" sz="22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sk-SK" sz="2200" dirty="0" smtClean="0"/>
              <a:t>(III. 12.)	</a:t>
            </a:r>
            <a:r>
              <a:rPr lang="sk-SK" sz="2200" b="1" i="1" dirty="0" smtClean="0"/>
              <a:t>a v život večný.</a:t>
            </a:r>
          </a:p>
          <a:p>
            <a:pPr eaLnBrk="1" hangingPunct="1">
              <a:buFontTx/>
              <a:buNone/>
            </a:pPr>
            <a:r>
              <a:rPr lang="sk-SK" sz="2200" b="1" i="1" dirty="0" smtClean="0"/>
              <a:t>				   Amen.</a:t>
            </a:r>
          </a:p>
        </p:txBody>
      </p:sp>
      <p:pic>
        <p:nvPicPr>
          <p:cNvPr id="6" name="Obrázok 4" descr="postavicka.gif"/>
          <p:cNvPicPr>
            <a:picLocks noChangeAspect="1"/>
          </p:cNvPicPr>
          <p:nvPr/>
        </p:nvPicPr>
        <p:blipFill>
          <a:blip r:embed="rId3" cstate="print"/>
          <a:srcRect l="67325"/>
          <a:stretch>
            <a:fillRect/>
          </a:stretch>
        </p:blipFill>
        <p:spPr>
          <a:xfrm>
            <a:off x="6156176" y="5467442"/>
            <a:ext cx="2771800" cy="1209008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omin\Dropbox\youcat\Youcat_vlastnd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714884"/>
            <a:ext cx="1357322" cy="15723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ok 7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28992" y="4000505"/>
            <a:ext cx="52864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k-SK" sz="4400" dirty="0" smtClean="0">
                <a:solidFill>
                  <a:schemeClr val="bg1"/>
                </a:solidFill>
              </a:rPr>
              <a:t>TURÍCE </a:t>
            </a:r>
            <a:endParaRPr lang="sk-SK" sz="4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2800" dirty="0" smtClean="0"/>
              <a:t>zrod Cirkvi, elixír života          </a:t>
            </a:r>
          </a:p>
          <a:p>
            <a:pPr>
              <a:buNone/>
            </a:pPr>
            <a:r>
              <a:rPr lang="sk-SK" sz="2800" dirty="0" smtClean="0"/>
              <a:t>letová dráha      </a:t>
            </a:r>
            <a:r>
              <a:rPr lang="sk-SK" sz="2000" dirty="0" smtClean="0"/>
              <a:t>- YC str. 75</a:t>
            </a:r>
          </a:p>
          <a:p>
            <a:pPr>
              <a:buNone/>
            </a:pPr>
            <a: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sk-SK" sz="2800" dirty="0" smtClean="0"/>
              <a:t>stále prítomný v         napriek...</a:t>
            </a:r>
          </a:p>
          <a:p>
            <a:pPr>
              <a:buNone/>
            </a:pPr>
            <a: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sk-SK" sz="2800" dirty="0" smtClean="0"/>
              <a:t>tichý hosť tvojej duše: svedomie</a:t>
            </a:r>
          </a:p>
          <a:p>
            <a:endParaRPr lang="sk-SK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969484" y="121766"/>
            <a:ext cx="6960234" cy="1164094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/>
              <a:t>    Verím v Ducha Svätého</a:t>
            </a:r>
            <a:endParaRPr lang="sk-SK" b="1" u="sng" dirty="0" smtClean="0"/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500034" y="2285992"/>
            <a:ext cx="5429288" cy="142876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počatie, krst, vedenie, †, zmŕtvychvstanie</a:t>
            </a:r>
          </a:p>
          <a:p>
            <a:pPr>
              <a:buNone/>
            </a:pPr>
            <a:r>
              <a:rPr lang="sk-SK" sz="2400" dirty="0" smtClean="0"/>
              <a:t>voda, víchrica, oheň, </a:t>
            </a:r>
            <a:r>
              <a:rPr lang="sk-SK" sz="2400" i="1" dirty="0" smtClean="0"/>
              <a:t>holubica </a:t>
            </a:r>
          </a:p>
          <a:p>
            <a:pPr>
              <a:buNone/>
            </a:pPr>
            <a:r>
              <a:rPr lang="sk-SK" sz="2000" i="1" dirty="0" smtClean="0"/>
              <a:t>(zač. života – koráb, antika – láska, dnes – mier)</a:t>
            </a:r>
          </a:p>
          <a:p>
            <a:pPr>
              <a:buNone/>
            </a:pPr>
            <a:endParaRPr lang="sk-SK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" name="Obrázok 18" descr="!!!---1---!!!.png"/>
          <p:cNvPicPr>
            <a:picLocks noChangeAspect="1"/>
          </p:cNvPicPr>
          <p:nvPr/>
        </p:nvPicPr>
        <p:blipFill>
          <a:blip r:embed="rId3" cstate="email">
            <a:lum bright="21000"/>
          </a:blip>
          <a:srcRect/>
          <a:stretch>
            <a:fillRect/>
          </a:stretch>
        </p:blipFill>
        <p:spPr bwMode="auto">
          <a:xfrm>
            <a:off x="4000464" y="928670"/>
            <a:ext cx="5143536" cy="331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Skupina 19"/>
          <p:cNvGrpSpPr/>
          <p:nvPr/>
        </p:nvGrpSpPr>
        <p:grpSpPr>
          <a:xfrm>
            <a:off x="357158" y="4143380"/>
            <a:ext cx="2571768" cy="2571768"/>
            <a:chOff x="6500826" y="4500570"/>
            <a:chExt cx="2428892" cy="2286015"/>
          </a:xfrm>
        </p:grpSpPr>
        <p:sp>
          <p:nvSpPr>
            <p:cNvPr id="8" name="Zaoblený obdĺžnik 20"/>
            <p:cNvSpPr/>
            <p:nvPr/>
          </p:nvSpPr>
          <p:spPr bwMode="auto">
            <a:xfrm>
              <a:off x="6500826" y="4500570"/>
              <a:ext cx="2428892" cy="2071702"/>
            </a:xfrm>
            <a:prstGeom prst="roundRect">
              <a:avLst>
                <a:gd name="adj" fmla="val 6863"/>
              </a:avLst>
            </a:prstGeom>
            <a:solidFill>
              <a:schemeClr val="tx1"/>
            </a:solidFill>
            <a:ln w="571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1600" b="1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Obrázok 21" descr="TuriceApostoli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571317" y="4572008"/>
              <a:ext cx="2278683" cy="221457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00066" y="1714488"/>
            <a:ext cx="4071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od Krista a ku Kristovi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domin\Dropbox\katechezy\obr YC\duc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5572140"/>
            <a:ext cx="552450" cy="400050"/>
          </a:xfrm>
          <a:prstGeom prst="rect">
            <a:avLst/>
          </a:prstGeom>
          <a:noFill/>
        </p:spPr>
      </p:pic>
      <p:pic>
        <p:nvPicPr>
          <p:cNvPr id="20" name="Picture 2" descr="C:\Users\domin\Dropbox\katechezy\obr YC\duc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6029346"/>
            <a:ext cx="552450" cy="257174"/>
          </a:xfrm>
          <a:prstGeom prst="rect">
            <a:avLst/>
          </a:prstGeom>
          <a:noFill/>
        </p:spPr>
      </p:pic>
      <p:pic>
        <p:nvPicPr>
          <p:cNvPr id="21" name="Obrázok 19" descr="cirkev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4643446"/>
            <a:ext cx="500066" cy="472167"/>
          </a:xfrm>
          <a:prstGeom prst="rect">
            <a:avLst/>
          </a:prstGeom>
        </p:spPr>
      </p:pic>
      <p:pic>
        <p:nvPicPr>
          <p:cNvPr id="22" name="Obrázok 19" descr="cirkev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5500702"/>
            <a:ext cx="500066" cy="472167"/>
          </a:xfrm>
          <a:prstGeom prst="rect">
            <a:avLst/>
          </a:prstGeom>
        </p:spPr>
      </p:pic>
      <p:pic>
        <p:nvPicPr>
          <p:cNvPr id="1026" name="Picture 2" descr="C:\Users\domin\Dropbox\youcat\Youcat_vlastnd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-24"/>
            <a:ext cx="1357322" cy="1572321"/>
          </a:xfrm>
          <a:prstGeom prst="rect">
            <a:avLst/>
          </a:prstGeom>
          <a:noFill/>
        </p:spPr>
      </p:pic>
      <p:pic>
        <p:nvPicPr>
          <p:cNvPr id="19" name="Picture 2" descr="C:\Users\domin\Dropbox\katechezy\obr YC\duc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5143512"/>
            <a:ext cx="552450" cy="4000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3428992" y="0"/>
            <a:ext cx="5715008" cy="6858000"/>
          </a:xfrm>
          <a:prstGeom prst="rect">
            <a:avLst/>
          </a:prstGeom>
        </p:spPr>
      </p:pic>
      <p:sp>
        <p:nvSpPr>
          <p:cNvPr id="3083" name="AutoShape 11" descr="2Q=="/>
          <p:cNvSpPr>
            <a:spLocks noChangeAspect="1" noChangeArrowheads="1"/>
          </p:cNvSpPr>
          <p:nvPr/>
        </p:nvSpPr>
        <p:spPr bwMode="auto">
          <a:xfrm>
            <a:off x="4076700" y="2590800"/>
            <a:ext cx="990600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085" name="AutoShape 13" descr="2Q=="/>
          <p:cNvSpPr>
            <a:spLocks noChangeAspect="1" noChangeArrowheads="1"/>
          </p:cNvSpPr>
          <p:nvPr/>
        </p:nvSpPr>
        <p:spPr bwMode="auto">
          <a:xfrm>
            <a:off x="4076700" y="2590800"/>
            <a:ext cx="990600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087" name="AutoShape 15" descr="2Q=="/>
          <p:cNvSpPr>
            <a:spLocks noChangeAspect="1" noChangeArrowheads="1"/>
          </p:cNvSpPr>
          <p:nvPr/>
        </p:nvSpPr>
        <p:spPr bwMode="auto">
          <a:xfrm>
            <a:off x="4081463" y="2590800"/>
            <a:ext cx="981075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3089" name="AutoShape 17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981075" cy="1676401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3500430" y="357166"/>
            <a:ext cx="5500694" cy="6286544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sk-SK" sz="2800" i="1" dirty="0" smtClean="0">
                <a:solidFill>
                  <a:schemeClr val="bg1"/>
                </a:solidFill>
              </a:rPr>
              <a:t>tvoríme my,</a:t>
            </a:r>
          </a:p>
          <a:p>
            <a:pPr>
              <a:buNone/>
            </a:pPr>
            <a:r>
              <a:rPr lang="sk-SK" sz="2800" i="1" dirty="0" smtClean="0">
                <a:solidFill>
                  <a:schemeClr val="bg1"/>
                </a:solidFill>
              </a:rPr>
              <a:t>pokrstení veriaci</a:t>
            </a:r>
          </a:p>
          <a:p>
            <a:pPr algn="r">
              <a:buNone/>
            </a:pPr>
            <a:r>
              <a:rPr lang="sk-SK" sz="2000" i="1" dirty="0" smtClean="0">
                <a:solidFill>
                  <a:schemeClr val="bg1"/>
                </a:solidFill>
              </a:rPr>
              <a:t>Rahner</a:t>
            </a:r>
            <a:r>
              <a:rPr lang="sk-SK" sz="2400" dirty="0" smtClean="0"/>
              <a:t> </a:t>
            </a:r>
          </a:p>
          <a:p>
            <a:pPr>
              <a:buNone/>
            </a:pPr>
            <a:r>
              <a:rPr lang="sk-SK" dirty="0" smtClean="0"/>
              <a:t>Prečo ju chce Boh? </a:t>
            </a:r>
            <a:endParaRPr lang="sk-SK" sz="1800" dirty="0" smtClean="0"/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Jej úloha:</a:t>
            </a:r>
            <a:r>
              <a:rPr lang="sk-SK" dirty="0" smtClean="0"/>
              <a:t> pokračovať v    diele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Tajomstvo Cirkvi: </a:t>
            </a:r>
            <a:r>
              <a:rPr lang="sk-SK" sz="2800" dirty="0" smtClean="0"/>
              <a:t>hriech &amp; milosť, 			  ľudské &amp; božské</a:t>
            </a:r>
          </a:p>
          <a:p>
            <a:pPr>
              <a:buNone/>
            </a:pPr>
            <a:r>
              <a:rPr lang="sk-SK" dirty="0" smtClean="0"/>
              <a:t>       =    tajomné telo, nevesta      </a:t>
            </a:r>
            <a:r>
              <a:rPr lang="sk-SK" sz="2400" dirty="0" smtClean="0"/>
              <a:t>	   </a:t>
            </a:r>
            <a:r>
              <a:rPr lang="sk-SK" dirty="0" smtClean="0"/>
              <a:t>chrám </a:t>
            </a:r>
          </a:p>
          <a:p>
            <a:pPr algn="ctr">
              <a:buNone/>
            </a:pPr>
            <a:r>
              <a:rPr lang="sk-SK" b="1" dirty="0" smtClean="0">
                <a:solidFill>
                  <a:schemeClr val="bg1"/>
                </a:solidFill>
              </a:rPr>
              <a:t>Kto sa spolieha na      , môže aj dnes zažiť skutočné zázraky.</a:t>
            </a:r>
            <a:endParaRPr lang="sk-SK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357166"/>
            <a:ext cx="3428992" cy="8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800" b="1" dirty="0" smtClean="0"/>
              <a:t>Cirkev</a:t>
            </a:r>
            <a:endParaRPr lang="sk-SK" sz="4800" dirty="0"/>
          </a:p>
        </p:txBody>
      </p:sp>
      <p:pic>
        <p:nvPicPr>
          <p:cNvPr id="11" name="Obrázok 11" descr="SkupinkaSKrizo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06" y="1714488"/>
            <a:ext cx="3291235" cy="5143512"/>
          </a:xfrm>
          <a:prstGeom prst="rect">
            <a:avLst/>
          </a:prstGeom>
        </p:spPr>
      </p:pic>
      <p:pic>
        <p:nvPicPr>
          <p:cNvPr id="18" name="Obrázok 17" descr="kristu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2357430"/>
            <a:ext cx="459120" cy="597765"/>
          </a:xfrm>
          <a:prstGeom prst="rect">
            <a:avLst/>
          </a:prstGeom>
        </p:spPr>
      </p:pic>
      <p:pic>
        <p:nvPicPr>
          <p:cNvPr id="20" name="Obrázok 17" descr="kristu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4071942"/>
            <a:ext cx="459120" cy="597765"/>
          </a:xfrm>
          <a:prstGeom prst="rect">
            <a:avLst/>
          </a:prstGeom>
        </p:spPr>
      </p:pic>
      <p:sp>
        <p:nvSpPr>
          <p:cNvPr id="25" name="Desaťcípa hviezda 25"/>
          <p:cNvSpPr/>
          <p:nvPr/>
        </p:nvSpPr>
        <p:spPr>
          <a:xfrm>
            <a:off x="8358214" y="4071942"/>
            <a:ext cx="500066" cy="500066"/>
          </a:xfrm>
          <a:prstGeom prst="star10">
            <a:avLst/>
          </a:prstGeom>
          <a:solidFill>
            <a:srgbClr val="FECE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24" name="BlokTextu 26"/>
          <p:cNvSpPr txBox="1"/>
          <p:nvPr/>
        </p:nvSpPr>
        <p:spPr>
          <a:xfrm>
            <a:off x="8358214" y="414338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127</a:t>
            </a:r>
            <a:endParaRPr lang="sk-SK" b="1" dirty="0"/>
          </a:p>
        </p:txBody>
      </p:sp>
      <p:pic>
        <p:nvPicPr>
          <p:cNvPr id="26" name="Picture 2" descr="C:\Users\domin\Dropbox\katechezy\obr YC\duc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572008"/>
            <a:ext cx="552450" cy="400050"/>
          </a:xfrm>
          <a:prstGeom prst="rect">
            <a:avLst/>
          </a:prstGeom>
          <a:noFill/>
        </p:spPr>
      </p:pic>
      <p:pic>
        <p:nvPicPr>
          <p:cNvPr id="27" name="Obrázok 19" descr="cirkev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4000504"/>
            <a:ext cx="500066" cy="472167"/>
          </a:xfrm>
          <a:prstGeom prst="rect">
            <a:avLst/>
          </a:prstGeom>
        </p:spPr>
      </p:pic>
      <p:pic>
        <p:nvPicPr>
          <p:cNvPr id="28" name="Picture 2" descr="C:\Users\domin\Dropbox\katechezy\obr YC\duc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8392" y="5172090"/>
            <a:ext cx="552450" cy="400050"/>
          </a:xfrm>
          <a:prstGeom prst="rect">
            <a:avLst/>
          </a:prstGeom>
          <a:noFill/>
        </p:spPr>
      </p:pic>
      <p:pic>
        <p:nvPicPr>
          <p:cNvPr id="29" name="Obrázok 7" descr="imagesCA9TII5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214290"/>
            <a:ext cx="2000232" cy="12536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30" name="Desaťcípa hviezda 25"/>
          <p:cNvSpPr/>
          <p:nvPr/>
        </p:nvSpPr>
        <p:spPr>
          <a:xfrm>
            <a:off x="6786578" y="1857364"/>
            <a:ext cx="500066" cy="500066"/>
          </a:xfrm>
          <a:prstGeom prst="star10">
            <a:avLst/>
          </a:prstGeom>
          <a:solidFill>
            <a:srgbClr val="FECE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23" name="BlokTextu 26"/>
          <p:cNvSpPr txBox="1"/>
          <p:nvPr/>
        </p:nvSpPr>
        <p:spPr>
          <a:xfrm>
            <a:off x="6786578" y="192880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122</a:t>
            </a:r>
            <a:endParaRPr lang="sk-SK" b="1" dirty="0"/>
          </a:p>
        </p:txBody>
      </p:sp>
      <p:pic>
        <p:nvPicPr>
          <p:cNvPr id="21" name="Picture 2" descr="C:\Users\domin\Dropbox\youcat\Youcat_vlastnd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06" y="71414"/>
            <a:ext cx="1357322" cy="15723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0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-32" y="1500174"/>
            <a:ext cx="9144032" cy="4071966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715172" cy="1214446"/>
          </a:xfrm>
        </p:spPr>
        <p:txBody>
          <a:bodyPr>
            <a:normAutofit fontScale="90000"/>
          </a:bodyPr>
          <a:lstStyle/>
          <a:p>
            <a:pPr algn="l"/>
            <a:r>
              <a:rPr lang="sk-SK" b="1" dirty="0" smtClean="0"/>
              <a:t>1, svätá, katolícka, apoštolská</a:t>
            </a:r>
            <a:endParaRPr lang="sk-SK" b="1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1714480" y="1714488"/>
            <a:ext cx="7429520" cy="30003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sk-SK" dirty="0" smtClean="0"/>
          </a:p>
          <a:p>
            <a:pPr lvl="1">
              <a:buFont typeface="Wingdings" pitchFamily="2" charset="2"/>
              <a:buChar char="v"/>
            </a:pPr>
            <a:r>
              <a:rPr lang="sk-SK" dirty="0" smtClean="0">
                <a:solidFill>
                  <a:schemeClr val="bg1"/>
                </a:solidFill>
              </a:rPr>
              <a:t>  </a:t>
            </a:r>
            <a:r>
              <a:rPr lang="sk-SK" dirty="0" smtClean="0"/>
              <a:t>     </a:t>
            </a:r>
            <a:r>
              <a:rPr lang="sk-SK" b="1" dirty="0" smtClean="0">
                <a:solidFill>
                  <a:schemeClr val="bg1"/>
                </a:solidFill>
              </a:rPr>
              <a:t>  </a:t>
            </a:r>
            <a:r>
              <a:rPr lang="sk-SK" sz="2000" b="1" dirty="0" smtClean="0">
                <a:solidFill>
                  <a:schemeClr val="bg1"/>
                </a:solidFill>
              </a:rPr>
              <a:t>je</a:t>
            </a:r>
            <a:r>
              <a:rPr lang="sk-SK" b="1" dirty="0" smtClean="0">
                <a:solidFill>
                  <a:schemeClr val="bg1"/>
                </a:solidFill>
              </a:rPr>
              <a:t> 1</a:t>
            </a:r>
            <a:r>
              <a:rPr lang="sk-SK" dirty="0" smtClean="0">
                <a:solidFill>
                  <a:schemeClr val="bg1"/>
                </a:solidFill>
              </a:rPr>
              <a:t>,</a:t>
            </a:r>
            <a:r>
              <a:rPr lang="sk-SK" dirty="0" smtClean="0"/>
              <a:t> lebo      je 1; celý Kristus </a:t>
            </a:r>
            <a:r>
              <a:rPr lang="sk-SK" sz="2400" dirty="0" smtClean="0"/>
              <a:t>- jednota </a:t>
            </a:r>
            <a:r>
              <a:rPr lang="sk-SK" sz="2400" dirty="0" smtClean="0">
                <a:sym typeface="Wingdings" pitchFamily="2" charset="2"/>
              </a:rPr>
              <a:t></a:t>
            </a:r>
          </a:p>
          <a:p>
            <a:pPr lvl="1">
              <a:buFont typeface="Wingdings" pitchFamily="2" charset="2"/>
              <a:buChar char="v"/>
            </a:pPr>
            <a:r>
              <a:rPr lang="sk-SK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sk-SK" dirty="0" smtClean="0">
                <a:sym typeface="Wingdings" pitchFamily="2" charset="2"/>
              </a:rPr>
              <a:t>  </a:t>
            </a:r>
            <a:r>
              <a:rPr lang="sk-SK" b="1" dirty="0" smtClean="0">
                <a:solidFill>
                  <a:schemeClr val="bg1"/>
                </a:solidFill>
                <a:sym typeface="Wingdings" pitchFamily="2" charset="2"/>
              </a:rPr>
              <a:t>      </a:t>
            </a:r>
            <a:r>
              <a:rPr lang="sk-SK" sz="2000" b="1" dirty="0" smtClean="0">
                <a:solidFill>
                  <a:schemeClr val="bg1"/>
                </a:solidFill>
                <a:sym typeface="Wingdings" pitchFamily="2" charset="2"/>
              </a:rPr>
              <a:t>je</a:t>
            </a:r>
            <a:r>
              <a:rPr lang="sk-SK" b="1" dirty="0" smtClean="0">
                <a:solidFill>
                  <a:schemeClr val="bg1"/>
                </a:solidFill>
                <a:sym typeface="Wingdings" pitchFamily="2" charset="2"/>
              </a:rPr>
              <a:t> svätá</a:t>
            </a:r>
            <a:r>
              <a:rPr lang="sk-SK" dirty="0" smtClean="0">
                <a:solidFill>
                  <a:schemeClr val="bg1"/>
                </a:solidFill>
                <a:sym typeface="Wingdings" pitchFamily="2" charset="2"/>
              </a:rPr>
              <a:t>,</a:t>
            </a:r>
            <a:r>
              <a:rPr lang="sk-SK" dirty="0" smtClean="0">
                <a:sym typeface="Wingdings" pitchFamily="2" charset="2"/>
              </a:rPr>
              <a:t> lebo         vonia od hlavy</a:t>
            </a:r>
          </a:p>
          <a:p>
            <a:pPr lvl="1">
              <a:buFont typeface="Wingdings" pitchFamily="2" charset="2"/>
              <a:buChar char="v"/>
            </a:pPr>
            <a:r>
              <a:rPr lang="sk-SK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sk-SK" dirty="0" smtClean="0">
                <a:sym typeface="Wingdings" pitchFamily="2" charset="2"/>
              </a:rPr>
              <a:t>   </a:t>
            </a:r>
            <a:r>
              <a:rPr lang="sk-SK" b="1" dirty="0" smtClean="0">
                <a:solidFill>
                  <a:schemeClr val="bg1"/>
                </a:solidFill>
                <a:sym typeface="Wingdings" pitchFamily="2" charset="2"/>
              </a:rPr>
              <a:t>     </a:t>
            </a:r>
            <a:r>
              <a:rPr lang="sk-SK" sz="2000" b="1" dirty="0" smtClean="0">
                <a:solidFill>
                  <a:schemeClr val="bg1"/>
                </a:solidFill>
                <a:sym typeface="Wingdings" pitchFamily="2" charset="2"/>
              </a:rPr>
              <a:t>je</a:t>
            </a:r>
            <a:r>
              <a:rPr lang="sk-SK" b="1" dirty="0" smtClean="0">
                <a:solidFill>
                  <a:schemeClr val="bg1"/>
                </a:solidFill>
                <a:sym typeface="Wingdings" pitchFamily="2" charset="2"/>
              </a:rPr>
              <a:t> katolícka</a:t>
            </a:r>
            <a:r>
              <a:rPr lang="sk-SK" dirty="0" smtClean="0">
                <a:solidFill>
                  <a:schemeClr val="bg1"/>
                </a:solidFill>
                <a:sym typeface="Wingdings" pitchFamily="2" charset="2"/>
              </a:rPr>
              <a:t>:</a:t>
            </a:r>
            <a:r>
              <a:rPr lang="sk-SK" sz="1600" dirty="0" smtClean="0">
                <a:sym typeface="Wingdings" pitchFamily="2" charset="2"/>
              </a:rPr>
              <a:t> </a:t>
            </a:r>
            <a:r>
              <a:rPr lang="sk-SK" dirty="0" smtClean="0">
                <a:sym typeface="Wingdings" pitchFamily="2" charset="2"/>
              </a:rPr>
              <a:t>všeobecná, univerzálna</a:t>
            </a:r>
            <a:r>
              <a:rPr lang="sk-SK" sz="1600" dirty="0" smtClean="0">
                <a:sym typeface="Wingdings" pitchFamily="2" charset="2"/>
              </a:rPr>
              <a:t>; </a:t>
            </a:r>
          </a:p>
          <a:p>
            <a:pPr>
              <a:buNone/>
            </a:pPr>
            <a:r>
              <a:rPr lang="sk-SK" sz="2000" dirty="0" smtClean="0">
                <a:sym typeface="Wingdings" pitchFamily="2" charset="2"/>
              </a:rPr>
              <a:t>		               </a:t>
            </a:r>
            <a:r>
              <a:rPr lang="sk-SK" sz="2400" dirty="0" smtClean="0">
                <a:sym typeface="Wingdings" pitchFamily="2" charset="2"/>
              </a:rPr>
              <a:t>vyznáva celú vieru, udeľuje všetky sviatosti, 	                                     poslaná ku všetkým národom </a:t>
            </a:r>
          </a:p>
          <a:p>
            <a:pPr>
              <a:buNone/>
            </a:pPr>
            <a:r>
              <a:rPr lang="sk-SK" sz="2400" b="1" dirty="0" smtClean="0">
                <a:sym typeface="Wingdings" pitchFamily="2" charset="2"/>
              </a:rPr>
              <a:t>	</a:t>
            </a:r>
            <a:endParaRPr lang="sk-SK" b="1" dirty="0" smtClean="0">
              <a:sym typeface="Wingdings" pitchFamily="2" charset="2"/>
            </a:endParaRPr>
          </a:p>
          <a:p>
            <a:pPr>
              <a:buNone/>
            </a:pPr>
            <a:endParaRPr lang="sk-SK" dirty="0" smtClean="0">
              <a:sym typeface="Wingdings" pitchFamily="2" charset="2"/>
            </a:endParaRPr>
          </a:p>
          <a:p>
            <a:pPr>
              <a:buNone/>
            </a:pPr>
            <a:endParaRPr lang="sk-SK" dirty="0" smtClean="0">
              <a:sym typeface="Wingdings" pitchFamily="2" charset="2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7" name="Obrázok 17" descr="Mitr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314" y="2406860"/>
            <a:ext cx="2571736" cy="1950834"/>
          </a:xfrm>
          <a:prstGeom prst="rect">
            <a:avLst/>
          </a:prstGeom>
        </p:spPr>
      </p:pic>
      <p:pic>
        <p:nvPicPr>
          <p:cNvPr id="9" name="Obrázok 17" descr="kristu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116855"/>
            <a:ext cx="459120" cy="597765"/>
          </a:xfrm>
          <a:prstGeom prst="rect">
            <a:avLst/>
          </a:prstGeom>
        </p:spPr>
      </p:pic>
      <p:pic>
        <p:nvPicPr>
          <p:cNvPr id="10" name="Obrázok 7" descr="Ichty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2714620"/>
            <a:ext cx="571504" cy="296927"/>
          </a:xfrm>
          <a:prstGeom prst="rect">
            <a:avLst/>
          </a:prstGeom>
        </p:spPr>
      </p:pic>
      <p:pic>
        <p:nvPicPr>
          <p:cNvPr id="11" name="Obrázok 19" descr="cirkev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2104755"/>
            <a:ext cx="500066" cy="472167"/>
          </a:xfrm>
          <a:prstGeom prst="rect">
            <a:avLst/>
          </a:prstGeom>
        </p:spPr>
      </p:pic>
      <p:pic>
        <p:nvPicPr>
          <p:cNvPr id="1026" name="Picture 2" descr="C:\Users\domin\Dropbox\katechezy\obr YC\nabozenstv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5572140"/>
            <a:ext cx="2939109" cy="1285860"/>
          </a:xfrm>
          <a:prstGeom prst="rect">
            <a:avLst/>
          </a:prstGeom>
          <a:noFill/>
        </p:spPr>
      </p:pic>
      <p:pic>
        <p:nvPicPr>
          <p:cNvPr id="14" name="Obrázok 19" descr="cirkev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2591569"/>
            <a:ext cx="500066" cy="472167"/>
          </a:xfrm>
          <a:prstGeom prst="rect">
            <a:avLst/>
          </a:prstGeom>
        </p:spPr>
      </p:pic>
      <p:pic>
        <p:nvPicPr>
          <p:cNvPr id="15" name="Obrázok 19" descr="cirkev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3059953"/>
            <a:ext cx="500066" cy="4721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472" y="4286256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sk-SK" sz="2800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>
              <a:buNone/>
            </a:pPr>
            <a:r>
              <a:rPr lang="sk-SK" sz="2800" b="1" dirty="0" smtClean="0">
                <a:solidFill>
                  <a:schemeClr val="bg1"/>
                </a:solidFill>
                <a:sym typeface="Wingdings" pitchFamily="2" charset="2"/>
              </a:rPr>
              <a:t>Cirkev a Židia, iné náboženstvá, moslimovia</a:t>
            </a:r>
            <a:r>
              <a:rPr lang="sk-SK" sz="1600" b="1" dirty="0" smtClean="0">
                <a:sym typeface="Wingdings" pitchFamily="2" charset="2"/>
              </a:rPr>
              <a:t>	</a:t>
            </a:r>
            <a:endParaRPr lang="sk-SK" dirty="0"/>
          </a:p>
        </p:txBody>
      </p:sp>
      <p:pic>
        <p:nvPicPr>
          <p:cNvPr id="17" name="Obrázok 6" descr="imagesCAYRK15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604" y="5646207"/>
            <a:ext cx="2428860" cy="1140379"/>
          </a:xfrm>
          <a:prstGeom prst="rect">
            <a:avLst/>
          </a:prstGeom>
        </p:spPr>
      </p:pic>
      <p:pic>
        <p:nvPicPr>
          <p:cNvPr id="18" name="Picture 2" descr="C:\Users\domin\Dropbox\youcat\Youcat_vlastnd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-24"/>
            <a:ext cx="1357322" cy="15723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2483768" y="0"/>
            <a:ext cx="6660232" cy="6858000"/>
          </a:xfrm>
          <a:prstGeom prst="rect">
            <a:avLst/>
          </a:prstGeom>
        </p:spPr>
      </p:pic>
      <p:sp>
        <p:nvSpPr>
          <p:cNvPr id="4" name="Zástupný symbol obsahu 2"/>
          <p:cNvSpPr>
            <a:spLocks noGrp="1"/>
          </p:cNvSpPr>
          <p:nvPr>
            <p:ph idx="4294967295"/>
          </p:nvPr>
        </p:nvSpPr>
        <p:spPr>
          <a:xfrm>
            <a:off x="2643188" y="0"/>
            <a:ext cx="6500812" cy="6858000"/>
          </a:xfrm>
        </p:spPr>
        <p:txBody>
          <a:bodyPr lIns="108000">
            <a:noAutofit/>
          </a:bodyPr>
          <a:lstStyle/>
          <a:p>
            <a:pPr>
              <a:buNone/>
            </a:pPr>
            <a:endParaRPr lang="sk-SK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sk-SK" sz="2400" dirty="0" smtClean="0">
                <a:sym typeface="Wingdings" pitchFamily="2" charset="2"/>
              </a:rPr>
              <a:t>	</a:t>
            </a:r>
            <a:r>
              <a:rPr lang="sk-SK" sz="2800" dirty="0" smtClean="0">
                <a:sym typeface="Wingdings" pitchFamily="2" charset="2"/>
              </a:rPr>
              <a:t>nepretržitá </a:t>
            </a:r>
            <a:r>
              <a:rPr lang="sk-SK" sz="2800" b="1" dirty="0" smtClean="0">
                <a:sym typeface="Wingdings" pitchFamily="2" charset="2"/>
              </a:rPr>
              <a:t>štafeta</a:t>
            </a:r>
            <a:r>
              <a:rPr lang="sk-SK" sz="2800" dirty="0" smtClean="0">
                <a:sym typeface="Wingdings" pitchFamily="2" charset="2"/>
              </a:rPr>
              <a:t> od </a:t>
            </a:r>
            <a:r>
              <a:rPr lang="sk-SK" sz="2800" b="1" dirty="0" smtClean="0">
                <a:sym typeface="Wingdings" pitchFamily="2" charset="2"/>
              </a:rPr>
              <a:t>apoštolov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	rodokmeň až ku    , novému Adamovi 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  <a:sym typeface="Wingdings" pitchFamily="2" charset="2"/>
              </a:rPr>
              <a:t>laici a klerici: </a:t>
            </a:r>
            <a:r>
              <a:rPr lang="sk-SK" sz="2800" dirty="0" smtClean="0">
                <a:sym typeface="Wingdings" pitchFamily="2" charset="2"/>
              </a:rPr>
              <a:t>rovnaká dôstojnosť, 			     rozdielne úlohy     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  <a:sym typeface="Wingdings" pitchFamily="2" charset="2"/>
              </a:rPr>
              <a:t>					rehoľníci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	 nie demokratická organizácia, 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      ale hierarchický a kolegiálny organizmus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Pápež</a:t>
            </a:r>
            <a:r>
              <a:rPr lang="sk-SK" dirty="0" smtClean="0"/>
              <a:t> – </a:t>
            </a:r>
            <a:r>
              <a:rPr lang="sk-SK" sz="2400" dirty="0" smtClean="0"/>
              <a:t>zástupca   , nástupca Petra, biskup Ríma,  záruka jednoty       , najvyšší pastier Cirkvi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Biskup</a:t>
            </a:r>
            <a:r>
              <a:rPr lang="sk-SK" dirty="0" smtClean="0"/>
              <a:t> – </a:t>
            </a:r>
            <a:r>
              <a:rPr lang="sk-SK" sz="2400" dirty="0" smtClean="0"/>
              <a:t>nástupca apoštolov, na čele diecézy</a:t>
            </a:r>
          </a:p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Kňaz</a:t>
            </a:r>
            <a:r>
              <a:rPr lang="sk-SK" dirty="0" smtClean="0"/>
              <a:t> – </a:t>
            </a:r>
            <a:r>
              <a:rPr lang="sk-SK" sz="2400" dirty="0" smtClean="0"/>
              <a:t>spolupracovník biskupa, pod jeho vedením ohlasuje evanjelium a udeľuje sviatosti </a:t>
            </a:r>
          </a:p>
          <a:p>
            <a:endParaRPr lang="sk-SK" dirty="0"/>
          </a:p>
        </p:txBody>
      </p:sp>
      <p:sp>
        <p:nvSpPr>
          <p:cNvPr id="6" name="Rectangle 5"/>
          <p:cNvSpPr/>
          <p:nvPr/>
        </p:nvSpPr>
        <p:spPr>
          <a:xfrm>
            <a:off x="71438" y="1851716"/>
            <a:ext cx="2428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ym typeface="Wingdings" pitchFamily="2" charset="2"/>
              </a:rPr>
              <a:t> je apoštolská</a:t>
            </a:r>
          </a:p>
          <a:p>
            <a:endParaRPr lang="sk-SK" dirty="0" smtClean="0">
              <a:sym typeface="Wingdings" pitchFamily="2" charset="2"/>
            </a:endParaRPr>
          </a:p>
          <a:p>
            <a:endParaRPr lang="sk-SK" dirty="0" smtClean="0">
              <a:sym typeface="Wingdings" pitchFamily="2" charset="2"/>
            </a:endParaRPr>
          </a:p>
        </p:txBody>
      </p:sp>
      <p:pic>
        <p:nvPicPr>
          <p:cNvPr id="8" name="Obrázok 19" descr="cirkev.gif"/>
          <p:cNvPicPr>
            <a:picLocks noChangeAspect="1"/>
          </p:cNvPicPr>
          <p:nvPr/>
        </p:nvPicPr>
        <p:blipFill>
          <a:blip r:embed="rId3" cstate="print">
            <a:lum bright="74000"/>
          </a:blip>
          <a:stretch>
            <a:fillRect/>
          </a:stretch>
        </p:blipFill>
        <p:spPr>
          <a:xfrm>
            <a:off x="285720" y="0"/>
            <a:ext cx="1987921" cy="1877014"/>
          </a:xfrm>
          <a:prstGeom prst="rect">
            <a:avLst/>
          </a:prstGeom>
        </p:spPr>
      </p:pic>
      <p:pic>
        <p:nvPicPr>
          <p:cNvPr id="9" name="Obrázok 17" descr="kristu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7326" y="902409"/>
            <a:ext cx="459120" cy="597765"/>
          </a:xfrm>
          <a:prstGeom prst="rect">
            <a:avLst/>
          </a:prstGeom>
        </p:spPr>
      </p:pic>
      <p:pic>
        <p:nvPicPr>
          <p:cNvPr id="11" name="Obrázok 17" descr="kristu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143380"/>
            <a:ext cx="459120" cy="597765"/>
          </a:xfrm>
          <a:prstGeom prst="rect">
            <a:avLst/>
          </a:prstGeom>
        </p:spPr>
      </p:pic>
      <p:pic>
        <p:nvPicPr>
          <p:cNvPr id="12" name="Obrázok 19" descr="cirkev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572008"/>
            <a:ext cx="500066" cy="472167"/>
          </a:xfrm>
          <a:prstGeom prst="rect">
            <a:avLst/>
          </a:prstGeom>
        </p:spPr>
      </p:pic>
      <p:pic>
        <p:nvPicPr>
          <p:cNvPr id="13" name="Obrázok 19" descr="cirkev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000372"/>
            <a:ext cx="500066" cy="47216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409000"/>
            <a:ext cx="1357322" cy="444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ok 26" descr="!!!---1---!!!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267701"/>
            <a:ext cx="9286940" cy="666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ĺžnik 11"/>
          <p:cNvSpPr/>
          <p:nvPr/>
        </p:nvSpPr>
        <p:spPr>
          <a:xfrm>
            <a:off x="428596" y="3714752"/>
            <a:ext cx="6000792" cy="2357454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 descr="pozadie.jpg"/>
          <p:cNvPicPr>
            <a:picLocks noChangeAspect="1"/>
          </p:cNvPicPr>
          <p:nvPr/>
        </p:nvPicPr>
        <p:blipFill>
          <a:blip r:embed="rId3" cstate="print"/>
          <a:srcRect r="7641" b="2019"/>
          <a:stretch>
            <a:fillRect/>
          </a:stretch>
        </p:blipFill>
        <p:spPr>
          <a:xfrm>
            <a:off x="0" y="-71462"/>
            <a:ext cx="9144000" cy="1500198"/>
          </a:xfrm>
          <a:prstGeom prst="rect">
            <a:avLst/>
          </a:prstGeom>
        </p:spPr>
      </p:pic>
      <p:sp>
        <p:nvSpPr>
          <p:cNvPr id="2050" name="AutoShape 2" descr="data:image/jpeg;base64,/9j/4AAQSkZJRgABAQAAAQABAAD/2wCEAAkGBhQSERQUEhQUFBUVFBQVFBcVFBQUFRQUFRQVFBQUFRUXHCYeFxkjGRQUHy8gIycpLCwsFR4xNTAqNSYrLCkBCQoKDQwMDQ0MDSkYFBgpKSkpKSkpKSkpKSkpKSkpKSkpKSkpKSkpKSkpKSkpKSkpKSkpKSkpKSkpKSkpKSkpKf/AABEIALUBFwMBIgACEQEDEQH/xAAcAAABBQEBAQAAAAAAAAAAAAAEAAECAwUGBwj/xAA7EAABAwIDBQUHAwIGAwAAAAABAAIRAyEEMUEFElFhcYGRobHwBhMiMsHR4UJS8WJyFCMzgpLCB6Ky/8QAFgEBAQEAAAAAAAAAAAAAAAAAAAEC/8QAFhEBAQEAAAAAAAAAAAAAAAAAAAER/9oADAMBAAIRAxEAPwDzU7U/S0KnENDbuknPOVS58CyQdvNvmD4Iip75UQp1RCVJnFAmsLjAurKlDdzN1P8AxO6IaO1UOdOaB04TNUi1AgrKdUtyJHRQCRQF08Q5xlxmOQTb0kqsOgc07EBVBk9tvsiabps7v+/JC03QJ5z5Iql80Dj4ICPc7o0jiNVdSOVs/vfyUaeJjQRwRLN0iWjsOYRVzGW9WMfZE4WlrkNNNfuEKHnxHq3qy0sIYsfUzw/uUBlKjcdepyy7ib8wj6RgDvPH1fJVUGCL6Envv9wq8TXAMZZQoo+jibx3d8349UThq6wadaJ80fga+SK6fB1bIjA1Y71nbPqIzD5c0R0uGqZI5gWPs562GlaRMFPKgpAoEVAhTUSgiFMKBUgUEk4SCdBB4STuCdB8ctyU8NmRoQrMRS3XFVMzCItdT+GeCGlaLf8ATI4GUP7lp1goKCnCIq4EjVUBhBugkwWnsRGHAcNzXNp56jtUsXRDIac4kgcTdUUWgnhF78kEnUI66/ZQ3clZUcSd7LR3Xj2qwkPZwIPmgoBVtPiqmtVgKAmnkjKWvQeSDpZFFMPkPAwgsaLeuEX9aoihxHLxP4QbX+fQZE+UIqjAEnoOoy+negPMH4hlryvbwHii6RjPQd5jIjx7UDhmHiLyO7X19UVTcCRJJtMDz8B3KK1hivhHM9pPTXXJBVsTJtyEqiriiTawGnrJQeyDHf1N48kBjagA7VoYF6x2vkrYwrIjetwGvbwUV0ez329QFpYB+84gaZlY+HfFMkcFvezmEhm8czdFamEEFa9FyzqVKIR1IrSCUwThMUQ6YpSkggUgU7lFBY0qYVbVMIHISSSQfJO0G/CHDos8OutnFtljgOoWXRAZ8Ts9AiCA2Ke6czdBEKdOvvOKhMHkUFjK+hVlI/EAevchqjUZs0Sb5AeCCvHOJeSdVXTyd2ealiSXOJ7lZh8I9wMCMrmwQNRqg2PT+VazD/MA4cbmIvqoupsbmd46gZd6mK2+CLA7to15IIPIGR6nifsogqoFSBQF0X/n7ohtSCO0eJ/CAbURbviDSOBnlc/ZBcBBIF/KBBk+tEXTpEgDSQQTn/HVQwNIGARfzHMrodmYGbkd8C9shpCKpwGzTEnsH47+9HO2fF1r0aM5Za5COHkpViA3RZ1cYAwsG99T2eoQ1YXy/laFWtmsnGV5VRNgPorXwEWJMrnqFRb+yxJCUdRS/wBLqQum2TU+COULAdSim0c1qbLqworpS1SampOlScFoXU3KwIRr1ex6IkUpTFQBQTKipBMUEgpBQCkEEwUyiCkg+VXV4aI6LEri8rTa/wDy+iznXlEVtcrjfJUQnaUF1MyIKtndbGpVZtfilV4oJMB0yUg9xsSSCD0VNOpHMahGNEjebfj2cuKAJqtEi/kliKcGRl5SosNkFtQSN4a2PX8quVbh6wmHCzrSLHkVH/DEzu3jMfqHOPsgiEdRfBAE5Cw6SfqgqLJPKc+XRa2ABJNszr67EGtgcCT8WnAHLkbLo8FkOc6fgSsXZ4g6xbLPofQXQ4WlvWAJOms8OxZrUEurhgJJAjXQRx5Ll8f7TBzt1t8wtr2opU6NA+9O846AmwJ0jXX0F54ylvOc6n8YHIhw6hWQrof8dIjM+vBBYmrkgtn0nGZnnN7fXpl1RG0LbvNv/Zw+iqJ4Z911ew3SQuMwskyF1Wwq0EQpSO/xQimwq7AtmCq9zew29mW3PTVUYDGTkVFdfhalgiiVk4CstVrlpFTlZSqJVWqkG6ijQVFyam5TcFUM0qRVYVgKBJ0ySBSkouSQfIrKnwwh2uurGiypREnNUQYU3OUN5BYwyCO0KbDIVTM07EDBX4WvuunTVDqTUGliaYsWxB+uiCe2FdRqAsc05i47NPXFVNqyIcJ4HX8oK5RJoOc6W6wZkNA7SVS1o0nu/KJdk3lIQFHDHMlpOpa5rp4yAc+eqLw3Aeuaz6IuOPrwWvgqeg5+ig2cAMsyNefVbbdrtw7d7N7gQwakgX7BFzyWIKwpiJ0kkaCxCqoxiHGSWTux8JqCJJAABt5Tqo05vbe0a1V5eS4skwQHbvOJ+vcMlnjEkNHGe3vXqWydj0mvYyuwuYQ2Wue7ccdAWkgjXO37TvQ08j/5I9mW4PEA0ZNCpvGmTOhhzewyOxVGbsrar94X8yVsYvF7zbhoc0xIYySHZfMLGek7wyXLbPqQ8dV0W0ae6QSPhc2D/ac+0Z9iAEFzzZ5fGhkOH+w/RbGxsTukSsN9IzOrSAT+4GSx/aBHYNStHB4yTD/+Qz7f3eaI9c9mMWHtLHXDhB6FU1NmihU3dNOYOS57YGPLC3wOhXeGkMTT4PA+E99llpRgMRC3cPXBC46nUcxxa4QQbhbWExeSo6AulUuCVCqCFNwVD0SiAhWlEsKIRCcJyEmoEUylCYoIvTJykg+PXOUEpThEWRYKEK0CABzKrCCW78PakG3TtyI6KHFA5anYLjqEzXlW03CbjJBFtndqYBPuqTQguwZDTvHTLrxV7SIEibnldDNRANgEBdKlqFs4Bu6N49k8eCB2Zh5I9D1mn25jNyGi1vh6cev2QV4zHEuiZz3srnl04IrZ1MSIFQEasdGf9LhPHKVk4TEA2d2ECSOoNiF0OyhukTre2R4GdUVvO2Q1wa8fM1skvc9zgN5oeXFpGgMNAvvRqID/APIry/AUC5jw5pIBcxtJobDJZTptJ+EHXmOg2NkVg4ll4cIIBiRvNOelwO5Q9tvZp5DSQAKgeBAiI3S1o0DQ1sDxuSsq8owNIkiBqu0xFDfoN5DtC09j7Aa2iS9om0Ta32T+7DSW2gzHJVMcvRpzLD+0hv8A9Bp/3Ad6q3CD0WxWwkPBjI+rrOqAazlb12qo1tk42IBmPVwu52DtQsIvb6LzSgV0GzsYQwX+UxfgVKsenbRwIrs32fOB/wAhw6rEw2JIMGxGafYG3IgErT2vs0VR7yl8/wCofu/KKK2di1sNfIXE4HFkGDYhdRg8TIQGEq+i9DFynSegNSCZhUlUJMVJMUFTiklUTKD47UqbkR/gTEqO6G5qosqU/gBGiGmUZQqhwKErM3Sgk2/0Ttvnmm0kaFJw1QRhSlNKeEEmBX7iparGOQTa1F0KUlNTIfY2PH7o+hhSy5uOIQH0yGMk8PQQ9ei3ENO6Yey45jJ3/U8oWftLGmQB1+yq2RiSKrZNnHdPMO+E+aDXw/stULQ5hY60kSQR3iDwzWhRw1SmAyoxzbndkEAHUA5EH7IDB4stdDc44m0tzPUWM28FrUNpVA2ziADlvbwggCBIgXmNLgFRRvs/jw2oHHIZxp6hdJ7R+1DarKQBeCwukQLyAJDpIkQbc1y2IrPqjrGdo7jY2PWbQjNnbJo+7DqhPvAYuJadYiLnL1nFa2Ew9OpSJY5j4s4b3yndJAIAnjnwMIDG4PdOQF9Edg9kMZBY33dR1yQSJB/SeIvllmrsdQtePX5QczXAM25SNeqxcVSzW3jRBNhzI1vmsnFMz/lWJQLRbp4I/B4j4Hj+kHrBg+CziYKZuL3DPf01VR0WA2rEGV2GyPaD+rvXlgxW4c5BuDyWrgtqwexRdesVaDa/xAhr+I16qrDVX0jD5+h6LmdkbZNr+uC7HA41tQQ6CFFaVKqCFYx8FCNw5Z8t2+SvZlKo1KDlcgcNURzSqh0iEk6CioElKoEkHx46eKaTxRlWiCOB4oN9MjNEWUXK+vT3gOsINiKpPsR0KCqmLEcEqd2kHRNMTzT0zBI5IFupwEgbeuKkAgkwXCsZTn6qtqKYbh3/AC+p7UE6FOUbRxBBAVNOnEienNVVSgnjKO+SRZw+Zo8whcM2Hg8CD3XRDap3gdePG15VlSnrlMjtyQWyWhjhqHDsBgeBR+GxhjP1H4J6oX3chrf6Z8Z7tUTQYBxNp5Scs+SDUw1R0z2+U9/0WtQxECTr6EePis7BYXt5gjib+fctGpQO6C0ayefEeSy06c1GGlRqBwLgfduFh8JaSCGjgQQTz6AV4q+WvKFlbNqFxDRO6DvHhIEAdbrVqH1ZFc9tGl6/hc9iRp+P4XWY+mPUnyXOY+gc8+aRKw65WbWrLQxixa7rrTKYxWhuPLorKOLg2Kz3OUd9B12zNsbpz7F2+xttAxdeQ0MQQuh2TtIgi6mLr37ZGOa9o5hX1G7pjQrhfZfbMQCbdV2j8SHAFFFUXXWlSNll0gj8O5UEp0pSREHhJO5JB8hEkKxzA4R6CRqjJwsVczD3+EzZEZdRhBhOXZ9EfjcPLZGY01CztEFmbRPFM4a9isMe6H930TUYPwnXJAxTtCREGDor6dYaAdqCTKBOQ8b92aKp4YjOB1JHdIQ9LEucY0NoAAHcFbhsI90ww8CYsOsoCqdMERvA+YVVWmRY/nu17E79nVBpJ4Agnqbq6lRqkQ5sj+pzRHAguKAamJtMZ/coynQJt1IkRbNEN2O6Ja5m9/e1zgOW7Pf5odlHdN3NnWZmxyuEBFOkQLiDIHZn9B3IrDsm/b9gmwoIDm6WPIgWPmMkdh6QMnp2Zxnp66xR2FaTE+Hbxy0W1hWki/44a9MlnYRsfiCJk+PqVr4QRbun+Aoopoga+MdOiffm/mkDp69Zpafkjl90Vn4xnqywMcyMjf13ro8S3PXs7vJYmPZb1CI5La0RItxH1HJc9Vct/bTo8j2rnHlaZQJUU6cBA7VoYF5BQlGlK28BgUHUbCxRBC9DwGMMMB1E/ZcNsPZxsTZoz58l12DddRqOvw5si6NkDs90haDQgKaVJV0yrVUQKdRcnQfIThIMpGrEEGEZtLDxDm/K7PqstwsURs0XCpBn4vMLPx2DLCeBuFVh6xblotunX9+yNQEGC75R1KgAjH4biQL35KykynyPUOPkUFLXB4v8w14hQEtOnarnbgdIAH9rj/2lTbhcnE/BrGfTkgtob0tcPltJBy5JVK1QkwXRJjMKTtrbtmgBoyGfiqHYx+YeeyLdUEDXdkSe0lSbWM6EcNFIY3ftUAdwMQR2jRRNDPdNxp+oDlxQE1I3pFiA08xYXCPw9X3ohx+LR37tADwNhfXxWRWfdpH7W+SnRqHMWIz6ZdyDosK2DO82DAIJ3TwOYGiLpu3HZtNx3QeOhlYz6u/T3v1NO6/oflf4R2c1fQxMjm2AemQPZl3KK6zDVNZ6ceYlaWGriOX418VyuExoyOXH7ePctejiYN+hi/aorfBjhf19FJ7rfYerzKzaWI7+vddENqz3RH470VKsszG07FaZHr78UHiGKDzv2lsR6yXOyun9sacEdVzAC2wZSYE4YtjYexXVXiBbVBLZuCyJBJyAAuTyXXbM2DUEPqt3BoP1H7Lq/ZT2cp0yd4Av3df0jSEZtOlkOBUaxmYVmVoC2cJSuhsLh1pYdiDa2eYWqxY+FMLWomyC+mrlSFaCqiD0k7wkg+XNitbUoltQ6wOVp4LJp4cb72uBsHG1vlBKrwOMLHS0kcea2do4TJzXQTAOljMyiMt2FbBgOn3YeJIOZAIyUtmjdG/f5t2AY0lQcHfv0jM2FrHvU6dBzXQHRPUZBAXUoNNQg3jfnSSAT9FnYSmDUESAd7I3Fjqrgzdkh0HOb8CT5Kk4gtcZJn9wN0D4LDghxdMNbMDW4GfaiyGtc0NDy1zWkjeEidIhZwqwZDvpyS98SfmM6XQaGPwDPi92HAtfulrovY3bbkswOhE1sQ+JJJBzvmRqo4hu83fGeTvugqD1aKlpvI8kOHKxh+JATVfvGdQBP3UWOVAfBlWxJEDPQceCA7B1viI0eC3vy/8AYBW4bEbt+UHuuCs4GDzBntCKrWcesjoboNVlWL5g3H2PO60KWKJGc8O/+fFYWHxEWNx6uEbSfwNrQctP4QdNh8VMfxfj3Sj6GK65TkDlf10XL0a1jFpE2ORzPhPetTC4mwPXSBOd+EkrLTfbU8uKk5s6IGhW8ON+JPPl2LRoEH1PTqorivbjZ53A4DVcVTpSvZtq7OFSmRGi4rF+zjWgwtRmxzVLBgCXZcNSuw9jz/mDQaD8rCOzxPriuj9naYa6fXMJSPQqbNyux4ye0DtCfa9KHIinT95RG7m244yE9ce9pz+oeais7D5rWpU7LMw4hadOpZUFUStXCuWRSctHDOQaQU2qqmVYFUSckmKdB8azqtuk/fo3umSRGPWF1IuJuUySBwZmc1Fx1SSQRSc2EkkBGFxBAIzHAoltDcqBsy14uORSSQBGAcpU9/kNOP3SSQTfVGrB2FwPiSPBWsrkDdEAEXIFz1dmkkgqBRBJIF8gI7y36JJIEHWRWGrET6CZJBo4Z128HTbh8OhReFxB8ZPPOZTpKK28JUPl4lbeEP1+9kklFaLflPTzXPY9gukkiufqMkk8EbgTuuHYkkqy9B9n8YS3slHspjeJFpzCZJRWa8wT1V1OqkkgOo1EfQqJJKjToPV4ckkqicpJJIP/2Q=="/>
          <p:cNvSpPr>
            <a:spLocks noChangeAspect="1" noChangeArrowheads="1"/>
          </p:cNvSpPr>
          <p:nvPr/>
        </p:nvSpPr>
        <p:spPr bwMode="auto">
          <a:xfrm>
            <a:off x="63500" y="-673100"/>
            <a:ext cx="2143125" cy="1390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Spoločenstvo svätých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domin\Dropbox\youcat\Youcat_vlastnd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285679"/>
            <a:ext cx="1357322" cy="1572321"/>
          </a:xfrm>
          <a:prstGeom prst="rect">
            <a:avLst/>
          </a:prstGeom>
          <a:noFill/>
        </p:spPr>
      </p:pic>
      <p:pic>
        <p:nvPicPr>
          <p:cNvPr id="9" name="Picture 9" descr="ANd9GcSzB_90E7oSMn_akH7N_fISwd_S5LBU45tXaQ4YKXV0dTlrqJhk-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429132"/>
            <a:ext cx="1009856" cy="144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bdĺžnik 10"/>
          <p:cNvSpPr/>
          <p:nvPr/>
        </p:nvSpPr>
        <p:spPr>
          <a:xfrm>
            <a:off x="500034" y="3857628"/>
            <a:ext cx="57150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sk-SK" sz="2400" dirty="0" smtClean="0"/>
              <a:t>my živí i zomrelí – čo sú v nebi alebo v očistci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sk-SK" sz="2400" dirty="0" smtClean="0">
                <a:sym typeface="Wingdings" pitchFamily="2" charset="2"/>
              </a:rPr>
              <a:t> aj  vplyv na ostatných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sk-SK" dirty="0" smtClean="0">
              <a:sym typeface="Wingdings" pitchFamily="2" charset="2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sk-SK" sz="2400" dirty="0" smtClean="0">
                <a:sym typeface="Wingdings" pitchFamily="2" charset="2"/>
              </a:rPr>
              <a:t>1. PM → pre spojenie s    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sk-SK" sz="2400" dirty="0" smtClean="0">
                <a:sym typeface="Wingdings" pitchFamily="2" charset="2"/>
              </a:rPr>
              <a:t>           → dva naj okamihy nášho života</a:t>
            </a:r>
          </a:p>
        </p:txBody>
      </p:sp>
      <p:pic>
        <p:nvPicPr>
          <p:cNvPr id="23" name="Obrázok 17" descr="kristu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4929198"/>
            <a:ext cx="459120" cy="59776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1571612"/>
            <a:ext cx="9144000" cy="5286388"/>
          </a:xfrm>
          <a:prstGeom prst="rect">
            <a:avLst/>
          </a:prstGeom>
        </p:spPr>
      </p:pic>
      <p:pic>
        <p:nvPicPr>
          <p:cNvPr id="18" name="Obrázok 4" descr="!!!---1---!!!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571612"/>
            <a:ext cx="4464227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ástupný symbol obsahu 2"/>
          <p:cNvSpPr txBox="1">
            <a:spLocks/>
          </p:cNvSpPr>
          <p:nvPr/>
        </p:nvSpPr>
        <p:spPr>
          <a:xfrm>
            <a:off x="0" y="428604"/>
            <a:ext cx="9144000" cy="4643470"/>
          </a:xfrm>
          <a:prstGeom prst="rect">
            <a:avLst/>
          </a:prstGeom>
        </p:spPr>
        <p:txBody>
          <a:bodyPr/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Odpustenie hriechov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službou biskupa alebo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kňaza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</a:p>
          <a:p>
            <a:pPr marL="514350" lvl="0" indent="-514350" algn="just">
              <a:spcBef>
                <a:spcPct val="20000"/>
              </a:spcBef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				 </a:t>
            </a:r>
            <a:r>
              <a:rPr lang="sk-SK" sz="3200" b="1" dirty="0" smtClean="0">
                <a:solidFill>
                  <a:schemeClr val="bg1"/>
                </a:solidFill>
                <a:sym typeface="Wingdings" pitchFamily="2" charset="2"/>
              </a:rPr>
              <a:t>krst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             </a:t>
            </a:r>
            <a:r>
              <a:rPr lang="sk-SK" sz="3200" b="1" dirty="0" smtClean="0">
                <a:solidFill>
                  <a:schemeClr val="bg1"/>
                </a:solidFill>
                <a:sym typeface="Wingdings" pitchFamily="2" charset="2"/>
              </a:rPr>
              <a:t>spoveď  	</a:t>
            </a:r>
            <a:endParaRPr kumimoji="0" lang="sk-SK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15" name="Obrázok 11" descr="Krst dospeleho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214346" y="2643182"/>
            <a:ext cx="3483524" cy="4214818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 rot="19716172">
            <a:off x="5089654" y="3061018"/>
            <a:ext cx="415246" cy="64906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Down Arrow 16"/>
          <p:cNvSpPr/>
          <p:nvPr/>
        </p:nvSpPr>
        <p:spPr>
          <a:xfrm rot="1516950">
            <a:off x="3714275" y="3057959"/>
            <a:ext cx="415246" cy="64906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9" name="Obrázok 11" descr="!!!---1---!!!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813976" y="3357562"/>
            <a:ext cx="233002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1099960" rev="0"/>
            </a:camera>
            <a:lightRig rig="threePt" dir="t"/>
          </a:scene3d>
        </p:spPr>
      </p:pic>
      <p:pic>
        <p:nvPicPr>
          <p:cNvPr id="9" name="Picture 2" descr="C:\Users\domin\Dropbox\youcat\Youcat_vlastnd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70729"/>
            <a:ext cx="1357322" cy="15723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4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0" y="285728"/>
            <a:ext cx="9144000" cy="6572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k-SK" sz="4400" b="1" dirty="0" smtClean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  lebo </a:t>
            </a:r>
            <a:r>
              <a:rPr kumimoji="0" lang="sk-SK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vstal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Húsenica     →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motýľ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400" dirty="0" smtClean="0"/>
              <a:t>Pri smrti sa duša oddeľuje od tela, telo zaniká, no duša kráča v ústrety Bohu a čaká, až bude znovu zjednotená so svojím telom</a:t>
            </a:r>
            <a:r>
              <a:rPr lang="sk-SK" dirty="0" smtClean="0"/>
              <a:t>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k-SK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400" dirty="0" smtClean="0"/>
              <a:t>				   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Cibuľka tulipánu 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kvet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400" dirty="0" smtClean="0"/>
              <a:t>Ak umieram v dôvere v Boha a v pokoji s ľuďmi,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400" dirty="0" smtClean="0"/>
              <a:t>nepadám hlbšie ako do Božieho náručia!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Obrázok 17" descr="krist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142984"/>
            <a:ext cx="571504" cy="744086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-500090"/>
            <a:ext cx="9144000" cy="15001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Vzkriesenie tela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ázok 3" descr="imagesCAU0GF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785926"/>
            <a:ext cx="1531866" cy="11430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Obrázok 4" descr="imagesCAZ5ZIP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1785926"/>
            <a:ext cx="1525975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8" name="Obrázok 5" descr="imagesCA0JM6K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52" y="4286256"/>
            <a:ext cx="1571603" cy="12749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9" name="Obrázok 6" descr="imagesCAVZVGO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4286256"/>
            <a:ext cx="1619261" cy="12144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0" name="Picture 2" descr="C:\Users\domin\Dropbox\youcat\Youcat_vlastnd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-24"/>
            <a:ext cx="1357322" cy="15723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15283</TotalTime>
  <Words>192</Words>
  <Application>Microsoft Office PowerPoint</Application>
  <PresentationFormat>Prezentácia na obrazovke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Snímka 1</vt:lpstr>
      <vt:lpstr>Snímka 2</vt:lpstr>
      <vt:lpstr>    Verím v Ducha Svätého</vt:lpstr>
      <vt:lpstr>Snímka 4</vt:lpstr>
      <vt:lpstr>1, svätá, katolícka, apoštolská</vt:lpstr>
      <vt:lpstr>Snímka 6</vt:lpstr>
      <vt:lpstr>Snímka 7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ASUS</dc:creator>
  <cp:lastModifiedBy>ASUS</cp:lastModifiedBy>
  <cp:revision>941</cp:revision>
  <dcterms:created xsi:type="dcterms:W3CDTF">2012-01-09T09:48:31Z</dcterms:created>
  <dcterms:modified xsi:type="dcterms:W3CDTF">2012-12-04T13:07:37Z</dcterms:modified>
</cp:coreProperties>
</file>