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71" r:id="rId3"/>
    <p:sldId id="272" r:id="rId4"/>
    <p:sldId id="270" r:id="rId5"/>
    <p:sldId id="261" r:id="rId6"/>
    <p:sldId id="263" r:id="rId7"/>
    <p:sldId id="264" r:id="rId8"/>
    <p:sldId id="266" r:id="rId9"/>
    <p:sldId id="27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27" autoAdjust="0"/>
    <p:restoredTop sz="94576" autoAdjust="0"/>
  </p:normalViewPr>
  <p:slideViewPr>
    <p:cSldViewPr>
      <p:cViewPr varScale="1">
        <p:scale>
          <a:sx n="67" d="100"/>
          <a:sy n="67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2341-3E60-4212-9532-58396BB752F9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9E521-2109-4832-A329-7177D5D8A18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B5ED-260C-43AD-884C-127178DB3CE3}" type="datetimeFigureOut">
              <a:rPr lang="sk-SK" smtClean="0"/>
              <a:pPr/>
              <a:t>4.12.2012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88C-6565-4B20-B5CA-DB1887DEA1F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12875"/>
            <a:ext cx="2951163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Youcat S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60648"/>
            <a:ext cx="4194704" cy="625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4" descr="pozadie.jpg"/>
          <p:cNvPicPr>
            <a:picLocks noChangeAspect="1"/>
          </p:cNvPicPr>
          <p:nvPr/>
        </p:nvPicPr>
        <p:blipFill>
          <a:blip r:embed="rId2" cstate="print"/>
          <a:srcRect r="7642" b="2019"/>
          <a:stretch>
            <a:fillRect/>
          </a:stretch>
        </p:blipFill>
        <p:spPr bwMode="auto">
          <a:xfrm>
            <a:off x="0" y="-71462"/>
            <a:ext cx="9144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chemeClr val="bg1"/>
                </a:solidFill>
              </a:rPr>
              <a:t>Ľudské spoločenstvo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357158" y="1214422"/>
            <a:ext cx="6786610" cy="5643578"/>
          </a:xfrm>
        </p:spPr>
        <p:txBody>
          <a:bodyPr>
            <a:noAutofit/>
          </a:bodyPr>
          <a:lstStyle/>
          <a:p>
            <a:r>
              <a:rPr lang="sk-SK" sz="2600" dirty="0" smtClean="0"/>
              <a:t>Ø individualizmus → </a:t>
            </a:r>
            <a:r>
              <a:rPr lang="sk-SK" sz="2800" dirty="0" smtClean="0"/>
              <a:t>Boh</a:t>
            </a:r>
            <a:r>
              <a:rPr lang="sk-SK" sz="2800" b="1" dirty="0" smtClean="0"/>
              <a:t> </a:t>
            </a:r>
            <a:endParaRPr lang="sk-SK" sz="2600" b="1" dirty="0" smtClean="0"/>
          </a:p>
          <a:p>
            <a:r>
              <a:rPr lang="sk-SK" sz="2600" dirty="0" smtClean="0"/>
              <a:t>jednotlivec </a:t>
            </a:r>
            <a:r>
              <a:rPr lang="sk-SK" sz="2600" dirty="0" smtClean="0">
                <a:latin typeface="Calibri"/>
              </a:rPr>
              <a:t>&gt; spoločnosť, 			ale potrebuje rodinu, štát...</a:t>
            </a:r>
          </a:p>
          <a:p>
            <a:r>
              <a:rPr lang="sk-SK" sz="2600" dirty="0" smtClean="0">
                <a:latin typeface="Calibri"/>
              </a:rPr>
              <a:t>autorita </a:t>
            </a:r>
            <a:r>
              <a:rPr lang="sk-SK" sz="2600" dirty="0" smtClean="0">
                <a:latin typeface="Calibri"/>
                <a:sym typeface="Wingdings" pitchFamily="2" charset="2"/>
              </a:rPr>
              <a:t>: od </a:t>
            </a:r>
            <a:r>
              <a:rPr lang="sk-SK" sz="2800" dirty="0" smtClean="0"/>
              <a:t>Boha</a:t>
            </a:r>
            <a:r>
              <a:rPr lang="sk-SK" sz="2600" b="1" dirty="0" smtClean="0"/>
              <a:t>, </a:t>
            </a:r>
            <a:r>
              <a:rPr lang="sk-SK" sz="2600" dirty="0" smtClean="0">
                <a:latin typeface="Calibri"/>
                <a:sym typeface="Wingdings" pitchFamily="2" charset="2"/>
              </a:rPr>
              <a:t>v ľudskej prirodzenosti;</a:t>
            </a:r>
          </a:p>
          <a:p>
            <a:pPr>
              <a:buNone/>
            </a:pPr>
            <a:r>
              <a:rPr lang="sk-SK" sz="2600" dirty="0" smtClean="0">
                <a:latin typeface="Calibri"/>
                <a:sym typeface="Wingdings" pitchFamily="2" charset="2"/>
              </a:rPr>
              <a:t>	      ale aj </a:t>
            </a:r>
          </a:p>
          <a:p>
            <a:r>
              <a:rPr lang="sk-SK" sz="2600" dirty="0" smtClean="0">
                <a:latin typeface="Calibri"/>
              </a:rPr>
              <a:t>angažovanosť – účasť na spoločnom</a:t>
            </a:r>
          </a:p>
          <a:p>
            <a:r>
              <a:rPr lang="sk-SK" sz="2600" dirty="0" smtClean="0">
                <a:latin typeface="Calibri"/>
              </a:rPr>
              <a:t>sociálna spravodlivosť – nestačia iba zákony;                  				láska</a:t>
            </a:r>
          </a:p>
          <a:p>
            <a:r>
              <a:rPr lang="sk-SK" sz="2600" dirty="0" smtClean="0">
                <a:latin typeface="Calibri"/>
              </a:rPr>
              <a:t> rovnosť všetkých: pôvod, duša, cieľ; 		</a:t>
            </a:r>
            <a:r>
              <a:rPr lang="sk-SK" sz="2600" dirty="0" smtClean="0"/>
              <a:t>Ø diskriminácia</a:t>
            </a:r>
          </a:p>
          <a:p>
            <a:r>
              <a:rPr lang="sk-SK" sz="2600" dirty="0" smtClean="0">
                <a:latin typeface="Calibri"/>
              </a:rPr>
              <a:t> </a:t>
            </a:r>
            <a:r>
              <a:rPr lang="sk-SK" sz="2600" dirty="0" smtClean="0">
                <a:latin typeface="Calibri"/>
                <a:sym typeface="Wingdings" pitchFamily="2" charset="2"/>
              </a:rPr>
              <a:t> nerovnosť, ale aj </a:t>
            </a:r>
            <a:r>
              <a:rPr lang="sk-SK" sz="2600" dirty="0" smtClean="0"/>
              <a:t> </a:t>
            </a:r>
          </a:p>
          <a:p>
            <a:r>
              <a:rPr lang="sk-SK" sz="2600" dirty="0" smtClean="0"/>
              <a:t>solidarita </a:t>
            </a:r>
            <a:r>
              <a:rPr lang="sk-SK" sz="2000" dirty="0" smtClean="0"/>
              <a:t>(Mt 25, 31n)</a:t>
            </a:r>
            <a:endParaRPr lang="sk-SK" sz="2600" dirty="0"/>
          </a:p>
        </p:txBody>
      </p:sp>
      <p:pic>
        <p:nvPicPr>
          <p:cNvPr id="6" name="Obrázok 4" descr="images (4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48" y="1142984"/>
            <a:ext cx="2204372" cy="1928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Obrázok 5" descr="images (5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267" y="3071810"/>
            <a:ext cx="2007733" cy="1928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5000636"/>
            <a:ext cx="2000232" cy="22684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6" name="Picture 2" descr="C:\Users\domin\Dropbox\youcat\obr YC\bibli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6193044"/>
            <a:ext cx="795339" cy="6649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429784" cy="4857760"/>
          </a:xfrm>
          <a:prstGeom prst="rect">
            <a:avLst/>
          </a:prstGeom>
        </p:spPr>
      </p:pic>
      <p:pic>
        <p:nvPicPr>
          <p:cNvPr id="3" name="Obrázok 7" descr="images (5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929198"/>
            <a:ext cx="2214546" cy="3185630"/>
          </a:xfrm>
          <a:prstGeom prst="rect">
            <a:avLst/>
          </a:prstGeom>
        </p:spPr>
      </p:pic>
      <p:pic>
        <p:nvPicPr>
          <p:cNvPr id="4" name="Obrázok 5" descr="images (5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929222"/>
            <a:ext cx="3005826" cy="200024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1142984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Božia spása: </a:t>
            </a:r>
            <a:r>
              <a:rPr lang="sk-SK" b="1" dirty="0" smtClean="0">
                <a:solidFill>
                  <a:srgbClr val="AF0505"/>
                </a:solidFill>
              </a:rPr>
              <a:t>zákon</a:t>
            </a:r>
            <a:r>
              <a:rPr lang="sk-SK" b="1" dirty="0" smtClean="0"/>
              <a:t> </a:t>
            </a:r>
            <a:r>
              <a:rPr lang="sk-SK" sz="2800" b="1" dirty="0" smtClean="0">
                <a:solidFill>
                  <a:schemeClr val="bg1"/>
                </a:solidFill>
              </a:rPr>
              <a:t>a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chemeClr val="bg1"/>
                </a:solidFill>
              </a:rPr>
              <a:t>milosť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6" name="Zástupný symbol obsahu 4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4071966"/>
          </a:xfrm>
        </p:spPr>
        <p:txBody>
          <a:bodyPr>
            <a:normAutofit fontScale="85000" lnSpcReduction="20000"/>
          </a:bodyPr>
          <a:lstStyle/>
          <a:p>
            <a:r>
              <a:rPr lang="sk-SK" sz="3000" dirty="0" smtClean="0"/>
              <a:t> </a:t>
            </a:r>
            <a:r>
              <a:rPr lang="sk-SK" sz="3300" dirty="0" smtClean="0"/>
              <a:t>prirodzený morálny zákon zakalený hriechom</a:t>
            </a:r>
          </a:p>
          <a:p>
            <a:r>
              <a:rPr lang="sk-SK" sz="3300" dirty="0" smtClean="0"/>
              <a:t> Boh</a:t>
            </a:r>
            <a:r>
              <a:rPr lang="sk-SK" sz="3300" b="1" dirty="0" smtClean="0"/>
              <a:t> </a:t>
            </a:r>
            <a:r>
              <a:rPr lang="sk-SK" sz="3300" dirty="0" smtClean="0"/>
              <a:t>pomáha: SZ – </a:t>
            </a:r>
            <a:r>
              <a:rPr lang="sk-SK" sz="3300" b="1" dirty="0" smtClean="0">
                <a:solidFill>
                  <a:srgbClr val="AF0505"/>
                </a:solidFill>
              </a:rPr>
              <a:t>Desatoro</a:t>
            </a:r>
            <a:r>
              <a:rPr lang="sk-SK" sz="3300" dirty="0" smtClean="0"/>
              <a:t> (poznanie </a:t>
            </a:r>
            <a:r>
              <a:rPr lang="sk-SK" sz="3300" dirty="0" smtClean="0">
                <a:sym typeface="Wingdings" pitchFamily="2" charset="2"/>
              </a:rPr>
              <a:t>, sila )</a:t>
            </a:r>
          </a:p>
          <a:p>
            <a:r>
              <a:rPr lang="sk-SK" sz="3300" dirty="0" smtClean="0">
                <a:sym typeface="Wingdings" pitchFamily="2" charset="2"/>
              </a:rPr>
              <a:t>NZ – </a:t>
            </a:r>
            <a:r>
              <a:rPr lang="sk-SK" sz="3300" dirty="0" err="1" smtClean="0">
                <a:sym typeface="Wingdings" pitchFamily="2" charset="2"/>
              </a:rPr>
              <a:t>ospravodlivenie</a:t>
            </a:r>
            <a:r>
              <a:rPr lang="sk-SK" sz="3300" dirty="0" smtClean="0">
                <a:sym typeface="Wingdings" pitchFamily="2" charset="2"/>
              </a:rPr>
              <a:t> </a:t>
            </a:r>
          </a:p>
          <a:p>
            <a:r>
              <a:rPr lang="sk-SK" sz="3300" dirty="0" smtClean="0">
                <a:sym typeface="Wingdings" pitchFamily="2" charset="2"/>
              </a:rPr>
              <a:t>iba </a:t>
            </a:r>
            <a:r>
              <a:rPr lang="sk-SK" sz="3300" dirty="0" smtClean="0"/>
              <a:t>Boh</a:t>
            </a:r>
            <a:r>
              <a:rPr lang="sk-SK" sz="3300" dirty="0" smtClean="0">
                <a:sym typeface="Wingdings" pitchFamily="2" charset="2"/>
              </a:rPr>
              <a:t>: ničí hriech, zachraňuje hriešnika</a:t>
            </a:r>
          </a:p>
          <a:p>
            <a:r>
              <a:rPr lang="sk-SK" sz="3300" dirty="0" smtClean="0">
                <a:solidFill>
                  <a:schemeClr val="bg1"/>
                </a:solidFill>
                <a:sym typeface="Wingdings" pitchFamily="2" charset="2"/>
              </a:rPr>
              <a:t>Milosť</a:t>
            </a:r>
            <a:r>
              <a:rPr lang="sk-SK" sz="3300" dirty="0" smtClean="0">
                <a:sym typeface="Wingdings" pitchFamily="2" charset="2"/>
              </a:rPr>
              <a:t>: </a:t>
            </a:r>
            <a:r>
              <a:rPr lang="sk-SK" sz="3300" dirty="0" smtClean="0"/>
              <a:t>Božie </a:t>
            </a:r>
            <a:r>
              <a:rPr lang="sk-SK" sz="3300" dirty="0" smtClean="0">
                <a:sym typeface="Wingdings" pitchFamily="2" charset="2"/>
              </a:rPr>
              <a:t>nezaslúžené sebadarovanie človeku</a:t>
            </a:r>
          </a:p>
          <a:p>
            <a:r>
              <a:rPr lang="sk-SK" sz="3300" dirty="0" smtClean="0">
                <a:sym typeface="Wingdings" pitchFamily="2" charset="2"/>
              </a:rPr>
              <a:t>uschopnenie žiť (milosť </a:t>
            </a:r>
            <a:r>
              <a:rPr lang="sk-SK" sz="3300" dirty="0" smtClean="0">
                <a:solidFill>
                  <a:schemeClr val="bg1"/>
                </a:solidFill>
                <a:sym typeface="Wingdings" pitchFamily="2" charset="2"/>
              </a:rPr>
              <a:t>posväcujúca</a:t>
            </a:r>
            <a:r>
              <a:rPr lang="sk-SK" sz="33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sk-SK" sz="3300" dirty="0" smtClean="0">
                <a:sym typeface="Wingdings" pitchFamily="2" charset="2"/>
              </a:rPr>
              <a:t>	               a konať (milosť </a:t>
            </a:r>
            <a:r>
              <a:rPr lang="sk-SK" sz="3300" dirty="0" smtClean="0">
                <a:solidFill>
                  <a:schemeClr val="bg1"/>
                </a:solidFill>
                <a:sym typeface="Wingdings" pitchFamily="2" charset="2"/>
              </a:rPr>
              <a:t>pomáhajúca</a:t>
            </a:r>
            <a:r>
              <a:rPr lang="sk-SK" sz="3300" dirty="0" smtClean="0">
                <a:sym typeface="Wingdings" pitchFamily="2" charset="2"/>
              </a:rPr>
              <a:t>) v </a:t>
            </a:r>
            <a:r>
              <a:rPr lang="sk-SK" sz="3300" dirty="0" smtClean="0"/>
              <a:t>Bohu</a:t>
            </a:r>
            <a:endParaRPr lang="sk-SK" sz="3300" dirty="0" smtClean="0">
              <a:sym typeface="Wingdings" pitchFamily="2" charset="2"/>
            </a:endParaRPr>
          </a:p>
          <a:p>
            <a:r>
              <a:rPr lang="sk-SK" sz="3300" dirty="0" smtClean="0">
                <a:sym typeface="Wingdings" pitchFamily="2" charset="2"/>
              </a:rPr>
              <a:t>ja? – sloboda a spolupráca</a:t>
            </a:r>
          </a:p>
          <a:p>
            <a:pPr>
              <a:buNone/>
            </a:pPr>
            <a:r>
              <a:rPr lang="sk-SK" sz="2600" b="1" i="1" dirty="0" smtClean="0">
                <a:solidFill>
                  <a:schemeClr val="bg1"/>
                </a:solidFill>
                <a:sym typeface="Wingdings" pitchFamily="2" charset="2"/>
              </a:rPr>
              <a:t>vankúš → odpočinok        človek</a:t>
            </a:r>
            <a:r>
              <a:rPr lang="sk-SK" sz="26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sk-SK" sz="2600" b="1" i="1" dirty="0" smtClean="0">
                <a:solidFill>
                  <a:schemeClr val="bg1"/>
                </a:solidFill>
                <a:sym typeface="Wingdings" pitchFamily="2" charset="2"/>
              </a:rPr>
              <a:t>→ svätosť</a:t>
            </a:r>
            <a:r>
              <a:rPr lang="sk-SK" sz="2600" dirty="0" smtClean="0">
                <a:solidFill>
                  <a:schemeClr val="bg1"/>
                </a:solidFill>
                <a:sym typeface="Wingdings" pitchFamily="2" charset="2"/>
              </a:rPr>
              <a:t>	      </a:t>
            </a:r>
            <a:r>
              <a:rPr lang="sk-SK" sz="2600" b="1" i="1" dirty="0" smtClean="0">
                <a:solidFill>
                  <a:schemeClr val="bg1"/>
                </a:solidFill>
                <a:sym typeface="Wingdings" pitchFamily="2" charset="2"/>
              </a:rPr>
              <a:t>kladivo → klince</a:t>
            </a:r>
            <a:r>
              <a:rPr lang="sk-SK" sz="2600" dirty="0" smtClean="0">
                <a:sym typeface="Wingdings" pitchFamily="2" charset="2"/>
              </a:rPr>
              <a:t>         	</a:t>
            </a:r>
            <a:endParaRPr lang="sk-SK" sz="2600" b="1" i="1" dirty="0">
              <a:solidFill>
                <a:schemeClr val="bg1"/>
              </a:solidFill>
            </a:endParaRPr>
          </a:p>
        </p:txBody>
      </p:sp>
      <p:pic>
        <p:nvPicPr>
          <p:cNvPr id="7" name="Obrázok 6" descr="images (5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615" y="4857760"/>
            <a:ext cx="3407385" cy="2000240"/>
          </a:xfrm>
          <a:prstGeom prst="rect">
            <a:avLst/>
          </a:prstGeom>
        </p:spPr>
      </p:pic>
      <p:pic>
        <p:nvPicPr>
          <p:cNvPr id="2050" name="Picture 2" descr="C:\Users\domin\Dropbox\youcat\obr YC\desator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243587"/>
            <a:ext cx="944538" cy="11931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Cirkev: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rgbClr val="AF0505"/>
                </a:solidFill>
              </a:rPr>
              <a:t>matka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sz="3200" b="1" dirty="0" smtClean="0"/>
              <a:t>a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rgbClr val="FFC000"/>
                </a:solidFill>
              </a:rPr>
              <a:t>učiteľka</a:t>
            </a:r>
            <a:r>
              <a:rPr lang="sk-SK" b="1" dirty="0" smtClean="0"/>
              <a:t> </a:t>
            </a:r>
            <a:endParaRPr lang="sk-SK" b="1" dirty="0"/>
          </a:p>
        </p:txBody>
      </p:sp>
      <p:pic>
        <p:nvPicPr>
          <p:cNvPr id="7" name="Obrázok 29" descr="Matka s dietatom - mal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5008" y="2500306"/>
            <a:ext cx="4089855" cy="4357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357158" y="1285860"/>
            <a:ext cx="9001188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Nikto </a:t>
            </a:r>
            <a:r>
              <a:rPr lang="sk-SK" dirty="0" smtClean="0"/>
              <a:t>sa nemôže stať kresťanom </a:t>
            </a:r>
            <a:r>
              <a:rPr lang="sk-SK" dirty="0" smtClean="0"/>
              <a:t>mimo Cirkvi.</a:t>
            </a:r>
          </a:p>
          <a:p>
            <a:r>
              <a:rPr lang="sk-SK" sz="2800" dirty="0" smtClean="0">
                <a:solidFill>
                  <a:srgbClr val="AF0505"/>
                </a:solidFill>
              </a:rPr>
              <a:t>krst, viera, Božie slovo, Božia vôľa, sviatosti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vyjadruje sa k etickým otázkam</a:t>
            </a:r>
          </a:p>
          <a:p>
            <a:pPr>
              <a:buNone/>
            </a:pPr>
            <a:endParaRPr lang="sk-SK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b="1" dirty="0" smtClean="0">
                <a:solidFill>
                  <a:schemeClr val="bg1"/>
                </a:solidFill>
              </a:rPr>
              <a:t>Päť cirkevných prikázaní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1. </a:t>
            </a:r>
            <a:r>
              <a:rPr lang="sk-SK" sz="2400" dirty="0" smtClean="0"/>
              <a:t>V nedeľu a prikázaný sviatok zúčastniť sa na svätej omši.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2. </a:t>
            </a:r>
            <a:r>
              <a:rPr lang="sk-SK" sz="2400" dirty="0" smtClean="0"/>
              <a:t>Zachovávať prikázané dni pokánia.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3. </a:t>
            </a:r>
            <a:r>
              <a:rPr lang="sk-SK" sz="2400" dirty="0" smtClean="0"/>
              <a:t>Aspoň raz v roku sa vyspovedať</a:t>
            </a:r>
          </a:p>
          <a:p>
            <a:pPr>
              <a:buNone/>
            </a:pPr>
            <a:r>
              <a:rPr lang="sk-SK" sz="2400" dirty="0" smtClean="0"/>
              <a:t>   a vo Veľkon. období prijať Oltár. sviatosť.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4. </a:t>
            </a:r>
            <a:r>
              <a:rPr lang="sk-SK" sz="2400" dirty="0" smtClean="0"/>
              <a:t>Uzatvárať manželstvo pred tvárou Cirkvi.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</a:rPr>
              <a:t>5. </a:t>
            </a:r>
            <a:r>
              <a:rPr lang="sk-SK" sz="2400" dirty="0" smtClean="0"/>
              <a:t>Podporovať cirkevné ustanovizne.</a:t>
            </a:r>
            <a:endParaRPr lang="sk-SK" sz="2400" dirty="0"/>
          </a:p>
        </p:txBody>
      </p:sp>
      <p:pic>
        <p:nvPicPr>
          <p:cNvPr id="3074" name="Picture 2" descr="C:\Users\domin\Dropbox\youcat\obr YC\uceni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84" y="0"/>
            <a:ext cx="2286016" cy="15398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DESATORO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domin\Dropbox\youcat\obr YC\mojzi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357298"/>
            <a:ext cx="6581775" cy="3962400"/>
          </a:xfrm>
          <a:prstGeom prst="rect">
            <a:avLst/>
          </a:prstGeom>
          <a:noFill/>
        </p:spPr>
      </p:pic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715016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sk-SK" sz="2800" b="1" dirty="0" smtClean="0">
                <a:solidFill>
                  <a:srgbClr val="AF0505"/>
                </a:solidFill>
              </a:rPr>
              <a:t>Ja som Pán, tvoj Boh. Nebudeš mať okrem mňa iných bohov, ktorým by si sa klaňal.</a:t>
            </a:r>
          </a:p>
          <a:p>
            <a:pPr marL="571500" indent="-571500">
              <a:buAutoNum type="romanUcPeriod"/>
            </a:pPr>
            <a:r>
              <a:rPr lang="sk-SK" sz="2800" b="1" dirty="0" smtClean="0">
                <a:solidFill>
                  <a:srgbClr val="AF0505"/>
                </a:solidFill>
              </a:rPr>
              <a:t>Nevezmeš </a:t>
            </a:r>
            <a:r>
              <a:rPr lang="sk-SK" sz="2800" b="1" dirty="0" smtClean="0">
                <a:solidFill>
                  <a:srgbClr val="AF0505"/>
                </a:solidFill>
              </a:rPr>
              <a:t>Božie meno nadarmo</a:t>
            </a:r>
            <a:r>
              <a:rPr lang="sk-SK" sz="2800" b="1" dirty="0" smtClean="0">
                <a:solidFill>
                  <a:srgbClr val="AF0505"/>
                </a:solidFill>
              </a:rPr>
              <a:t>.</a:t>
            </a:r>
          </a:p>
          <a:p>
            <a:pPr marL="571500" indent="-571500">
              <a:buAutoNum type="romanUcPeriod"/>
            </a:pPr>
            <a:r>
              <a:rPr lang="sk-SK" sz="2800" b="1" dirty="0" smtClean="0">
                <a:solidFill>
                  <a:srgbClr val="AF0505"/>
                </a:solidFill>
              </a:rPr>
              <a:t>Pamätaj, že máš svätiť sviatočné dni.</a:t>
            </a:r>
          </a:p>
          <a:p>
            <a:pPr marL="571500" indent="-571500">
              <a:buAutoNum type="romanUcPeriod"/>
            </a:pPr>
            <a:r>
              <a:rPr lang="sk-SK" sz="2800" i="1" dirty="0" smtClean="0">
                <a:solidFill>
                  <a:srgbClr val="AF0505"/>
                </a:solidFill>
              </a:rPr>
              <a:t>Cti svojho otca a svoju matku.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Nezabiješ.</a:t>
            </a:r>
          </a:p>
          <a:p>
            <a:pPr marL="571500" indent="-571500">
              <a:buAutoNum type="romanUcPeriod"/>
            </a:pPr>
            <a:r>
              <a:rPr lang="sk-SK" sz="2800" i="1" dirty="0" err="1" smtClean="0"/>
              <a:t>Nezosmilníš</a:t>
            </a:r>
            <a:r>
              <a:rPr lang="sk-SK" sz="2800" i="1" dirty="0" smtClean="0"/>
              <a:t>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Nepokradneš.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Nebudeš krivo svedčiť proti svojmu blížnemu.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Nebudeš žiadostivo túžiť po manželke svojho blížneho.</a:t>
            </a:r>
          </a:p>
          <a:p>
            <a:pPr marL="571500" indent="-571500">
              <a:buAutoNum type="romanUcPeriod"/>
            </a:pPr>
            <a:r>
              <a:rPr lang="sk-SK" sz="2800" i="1" dirty="0" smtClean="0"/>
              <a:t>Nebudeš túžiť po majetku svojho blížneho.</a:t>
            </a:r>
          </a:p>
          <a:p>
            <a:pPr marL="571500" indent="-571500">
              <a:buAutoNum type="romanUcPeriod"/>
            </a:pPr>
            <a:endParaRPr lang="sk-SK" sz="2800" dirty="0" smtClean="0"/>
          </a:p>
          <a:p>
            <a:pPr marL="571500" indent="-571500">
              <a:buAutoNum type="romanUcPeriod"/>
            </a:pPr>
            <a:endParaRPr lang="sk-SK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-285784" y="-214338"/>
            <a:ext cx="9429784" cy="1214446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857224" y="7142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 som Pán, tvoj Boh. Nebudeš...</a:t>
            </a:r>
            <a:endParaRPr kumimoji="0" lang="sk-SK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214282" y="1000108"/>
            <a:ext cx="8643966" cy="557214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prvenstvo Boha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najdôležitejšie prikázanie, kľúč k ostatným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 je Boh na 1. mieste, všetko ostatné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800" dirty="0" smtClean="0"/>
              <a:t>	                               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na správnom mieste. </a:t>
            </a:r>
            <a:r>
              <a:rPr kumimoji="0" lang="sk-SK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endParaRPr kumimoji="0" lang="sk-SK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nesmiem nútiť vieru, ale musím ju ponúkať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zbožšťovanie peňazí, moci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povera, ezoterika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bezbožnosť, svätokrádež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ateizmus, agnosticizmus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 slobodný a vedomý nezáujem o vieru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ok 3" descr="images (6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00504"/>
            <a:ext cx="2286016" cy="24440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5122" name="Picture 2" descr="C:\Users\domin\Dropbox\youcat\obr YC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13" y="0"/>
            <a:ext cx="733425" cy="895350"/>
          </a:xfrm>
          <a:prstGeom prst="rect">
            <a:avLst/>
          </a:prstGeom>
          <a:noFill/>
        </p:spPr>
      </p:pic>
      <p:pic>
        <p:nvPicPr>
          <p:cNvPr id="5123" name="Picture 3" descr="C:\Users\domin\Dropbox\youcat\obr YC\klu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126400"/>
            <a:ext cx="2309810" cy="2664531"/>
          </a:xfrm>
          <a:prstGeom prst="rect">
            <a:avLst/>
          </a:prstGeom>
          <a:noFill/>
        </p:spPr>
      </p:pic>
      <p:pic>
        <p:nvPicPr>
          <p:cNvPr id="8" name="Obrázok 7" descr="images (19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9" y="4143365"/>
            <a:ext cx="1500197" cy="150019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ok 6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357158" y="71414"/>
            <a:ext cx="842968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</a:t>
            </a: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Nevezmeš Božie meno nadarmo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1214414" y="1285860"/>
            <a:ext cx="7929586" cy="58579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meno → osoba → dôvera → kľúč k srdcu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pošpiniť meno, zneužiť meno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 kríža – prežehnanie: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dávam sa do ochrany trojjediného Boha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začiatok dňa, modlitby, dôležitej činnosti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mene Otca i Syna i Ducha Svätého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 bol pri krste označený určitým menom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meno a tvár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jedinečnosť, identita, dôstojnosť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ok 3" descr="images (6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1000108"/>
            <a:ext cx="2000264" cy="2000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6" name="Obrázok 6" descr="images (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506" y="2857495"/>
            <a:ext cx="1922402" cy="28627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Obrázok 7" descr="images (6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5210002"/>
            <a:ext cx="2476499" cy="1647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6146" name="Picture 2" descr="C:\Users\domin\Dropbox\youcat\obr YC\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50" y="42845"/>
            <a:ext cx="628650" cy="885825"/>
          </a:xfrm>
          <a:prstGeom prst="rect">
            <a:avLst/>
          </a:prstGeom>
          <a:noFill/>
        </p:spPr>
      </p:pic>
      <p:pic>
        <p:nvPicPr>
          <p:cNvPr id="10" name="Obrázok 12" descr="Xichtik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-642974" y="4000504"/>
            <a:ext cx="2109566" cy="311310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Veľká noc 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660" y="1214422"/>
            <a:ext cx="3382900" cy="2378850"/>
          </a:xfrm>
          <a:prstGeom prst="rect">
            <a:avLst/>
          </a:prstGeom>
        </p:spPr>
      </p:pic>
      <p:pic>
        <p:nvPicPr>
          <p:cNvPr id="10" name="Obrázok 62" descr="!!!---1---!!!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3633" y="3357562"/>
            <a:ext cx="3030367" cy="3898233"/>
          </a:xfrm>
          <a:prstGeom prst="rect">
            <a:avLst/>
          </a:prstGeom>
          <a:effectLst>
            <a:outerShdw blurRad="1270000" sx="96000" sy="96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8" name="Obrázok 7" descr="pozadie.jpg"/>
          <p:cNvPicPr>
            <a:picLocks noChangeAspect="1"/>
          </p:cNvPicPr>
          <p:nvPr/>
        </p:nvPicPr>
        <p:blipFill>
          <a:blip r:embed="rId4" cstate="print"/>
          <a:srcRect r="7641" b="201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-32" y="142852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Pamätaj, že máš svätiť sviatočné dni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357158" y="1285860"/>
            <a:ext cx="8786842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pripomienka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Stvoriteľa a Osloboditeľa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k-SK" sz="2800" dirty="0" smtClean="0"/>
              <a:t>  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domenica, </a:t>
            </a:r>
            <a:r>
              <a:rPr kumimoji="0" lang="az-Cyrl-A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воскресенье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Sunday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nedeľa</a:t>
            </a:r>
            <a:endParaRPr kumimoji="0" lang="sk-S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odpočinok – predobraz neba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sv. omša – VN týždňa, ø → ťažký hriech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štátna ochrana nedele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náboženský, rodinný,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kultúrny a spoločenský život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 ja nežiadam od iných prácu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ktorú sám nechcem vykonávať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Obrázok 5" descr="1.sväté prij.2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2984"/>
            <a:ext cx="3000396" cy="19949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170" name="Picture 2" descr="C:\Users\domin\Dropbox\youcat\obr YC\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52370"/>
            <a:ext cx="676275" cy="876300"/>
          </a:xfrm>
          <a:prstGeom prst="rect">
            <a:avLst/>
          </a:prstGeom>
          <a:noFill/>
        </p:spPr>
      </p:pic>
      <p:pic>
        <p:nvPicPr>
          <p:cNvPr id="9" name="Obrázok 17" descr="kristu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1785926"/>
            <a:ext cx="459120" cy="59776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7" descr="pozadie.jpg"/>
          <p:cNvPicPr>
            <a:picLocks noChangeAspect="1"/>
          </p:cNvPicPr>
          <p:nvPr/>
        </p:nvPicPr>
        <p:blipFill>
          <a:blip r:embed="rId2" cstate="print"/>
          <a:srcRect r="7641" b="2019"/>
          <a:stretch>
            <a:fillRect/>
          </a:stretch>
        </p:blipFill>
        <p:spPr>
          <a:xfrm>
            <a:off x="0" y="0"/>
            <a:ext cx="9144000" cy="1000108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785786" y="142876"/>
            <a:ext cx="8215338" cy="10715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Cti svojho otca a svoju matku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142844" y="1071546"/>
            <a:ext cx="9001156" cy="57864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257300" lvl="2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rodičia, príbuzní, vychovávatelia, učitelia,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800" dirty="0" smtClean="0"/>
              <a:t>	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zamestnávatelia, predstavení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RODINA: istota a láska, korene a krídla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základná bunka spoločnosti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deti → rodičia: úcta, láska, vďačnosť (poslušnosť)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rodičia → deti: vzor, láska, úcta, výchova (vo viere)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doba, kedy sa rodičia budú učiť z viery svojich detí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rodičia nevlastnia deti, ani deti rodičov &lt;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autorita = služba ≠ svojvôľa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štát pre mňa, nie ja pre štát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relatívna poslušnosť (Sk 5,29)</a:t>
            </a:r>
            <a:endParaRPr kumimoji="0" lang="sk-SK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domin\Dropbox\youcat\obr YC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14"/>
            <a:ext cx="638175" cy="904875"/>
          </a:xfrm>
          <a:prstGeom prst="rect">
            <a:avLst/>
          </a:prstGeom>
          <a:noFill/>
        </p:spPr>
      </p:pic>
      <p:pic>
        <p:nvPicPr>
          <p:cNvPr id="10" name="Obrázok 11" descr="otecASy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97" y="3335905"/>
            <a:ext cx="2714611" cy="3522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domin\Dropbox\youcat\obr YC\bud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886450"/>
            <a:ext cx="1104900" cy="971550"/>
          </a:xfrm>
          <a:prstGeom prst="rect">
            <a:avLst/>
          </a:prstGeom>
          <a:noFill/>
        </p:spPr>
      </p:pic>
      <p:pic>
        <p:nvPicPr>
          <p:cNvPr id="13" name="Obrázok 17" descr="kristu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643446"/>
            <a:ext cx="459120" cy="597765"/>
          </a:xfrm>
          <a:prstGeom prst="rect">
            <a:avLst/>
          </a:prstGeom>
        </p:spPr>
      </p:pic>
      <p:pic>
        <p:nvPicPr>
          <p:cNvPr id="9" name="Obrázok 8" descr="images (6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03" y="1214422"/>
            <a:ext cx="2844385" cy="18859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17106</TotalTime>
  <Words>310</Words>
  <Application>Microsoft Office PowerPoint</Application>
  <PresentationFormat>Prezentácia na obrazovke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Ľudské spoločenstvo</vt:lpstr>
      <vt:lpstr>Božia spása: zákon a milosť</vt:lpstr>
      <vt:lpstr>Cirkev: matka a učiteľka </vt:lpstr>
      <vt:lpstr>DESATORO</vt:lpstr>
      <vt:lpstr>Snímka 6</vt:lpstr>
      <vt:lpstr>Snímka 7</vt:lpstr>
      <vt:lpstr>Snímka 8</vt:lpstr>
      <vt:lpstr>Snímka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ASUS</dc:creator>
  <cp:lastModifiedBy>ASUS</cp:lastModifiedBy>
  <cp:revision>1010</cp:revision>
  <dcterms:created xsi:type="dcterms:W3CDTF">2012-01-09T09:48:31Z</dcterms:created>
  <dcterms:modified xsi:type="dcterms:W3CDTF">2012-12-04T15:06:34Z</dcterms:modified>
</cp:coreProperties>
</file>